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2"/>
  </p:notesMasterIdLst>
  <p:handoutMasterIdLst>
    <p:handoutMasterId r:id="rId53"/>
  </p:handoutMasterIdLst>
  <p:sldIdLst>
    <p:sldId id="974" r:id="rId12"/>
    <p:sldId id="1406" r:id="rId13"/>
    <p:sldId id="1278" r:id="rId14"/>
    <p:sldId id="1399" r:id="rId15"/>
    <p:sldId id="1448" r:id="rId16"/>
    <p:sldId id="1447" r:id="rId17"/>
    <p:sldId id="1403" r:id="rId18"/>
    <p:sldId id="1402" r:id="rId19"/>
    <p:sldId id="1404" r:id="rId20"/>
    <p:sldId id="1408" r:id="rId21"/>
    <p:sldId id="1409" r:id="rId22"/>
    <p:sldId id="1410" r:id="rId23"/>
    <p:sldId id="1411" r:id="rId24"/>
    <p:sldId id="1412" r:id="rId25"/>
    <p:sldId id="1413" r:id="rId26"/>
    <p:sldId id="1414" r:id="rId27"/>
    <p:sldId id="1415" r:id="rId28"/>
    <p:sldId id="1416" r:id="rId29"/>
    <p:sldId id="1417" r:id="rId30"/>
    <p:sldId id="1418" r:id="rId31"/>
    <p:sldId id="1419" r:id="rId32"/>
    <p:sldId id="1405" r:id="rId33"/>
    <p:sldId id="1291" r:id="rId34"/>
    <p:sldId id="1420" r:id="rId35"/>
    <p:sldId id="1450" r:id="rId36"/>
    <p:sldId id="1449" r:id="rId37"/>
    <p:sldId id="1423" r:id="rId38"/>
    <p:sldId id="1425" r:id="rId39"/>
    <p:sldId id="1444" r:id="rId40"/>
    <p:sldId id="1431" r:id="rId41"/>
    <p:sldId id="1432" r:id="rId42"/>
    <p:sldId id="1434" r:id="rId43"/>
    <p:sldId id="1435" r:id="rId44"/>
    <p:sldId id="1436" r:id="rId45"/>
    <p:sldId id="1446" r:id="rId46"/>
    <p:sldId id="1437" r:id="rId47"/>
    <p:sldId id="1445" r:id="rId48"/>
    <p:sldId id="1438" r:id="rId49"/>
    <p:sldId id="1439" r:id="rId50"/>
    <p:sldId id="1451" r:id="rId51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13D05-41D4-4708-B3BA-541760CA6B74}">
          <p14:sldIdLst>
            <p14:sldId id="974"/>
            <p14:sldId id="1406"/>
          </p14:sldIdLst>
        </p14:section>
        <p14:section name="PC" id="{4D60BEB4-95B5-454B-87CC-E9142AF373A9}">
          <p14:sldIdLst/>
        </p14:section>
        <p14:section name="상단" id="{543BE8CD-3678-47C5-9440-900B97DAA69C}">
          <p14:sldIdLst>
            <p14:sldId id="1278"/>
          </p14:sldIdLst>
        </p14:section>
        <p14:section name="모집요강 및 지원혜택" id="{96896193-CD5B-4F90-9B81-B8B222F15356}">
          <p14:sldIdLst>
            <p14:sldId id="1399"/>
            <p14:sldId id="1448"/>
          </p14:sldIdLst>
        </p14:section>
        <p14:section name="최상위권 집결" id="{7468BF47-2FCE-4DAA-8E5F-A35A20A2C62C}">
          <p14:sldIdLst>
            <p14:sldId id="1447"/>
            <p14:sldId id="1403"/>
          </p14:sldIdLst>
        </p14:section>
        <p14:section name="수능에 최적화된 시스템" id="{2013B1B7-D143-4B60-AA66-936E44DE52F9}">
          <p14:sldIdLst>
            <p14:sldId id="1402"/>
            <p14:sldId id="1404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05"/>
          </p14:sldIdLst>
        </p14:section>
        <p14:section name="배너" id="{21125392-04DE-4790-BB95-5544202D9FC1}">
          <p14:sldIdLst>
            <p14:sldId id="1291"/>
          </p14:sldIdLst>
        </p14:section>
        <p14:section name="MO" id="{BB345D4E-F3D6-4CDA-9F24-4A83500C9569}">
          <p14:sldIdLst/>
        </p14:section>
        <p14:section name="모집요강 및 지원혜택" id="{72D67362-E975-4762-B596-E7C3564E8F28}">
          <p14:sldIdLst>
            <p14:sldId id="1420"/>
            <p14:sldId id="1450"/>
          </p14:sldIdLst>
        </p14:section>
        <p14:section name="최상위권 집결" id="{9D6EDD4C-F034-4BAC-B3B7-047211DCA175}">
          <p14:sldIdLst>
            <p14:sldId id="1449"/>
            <p14:sldId id="1423"/>
          </p14:sldIdLst>
        </p14:section>
        <p14:section name="수능에 최적화된 시스템" id="{D2AB0544-2669-4219-BFF8-FEB00DAB1F25}">
          <p14:sldIdLst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45"/>
            <p14:sldId id="1438"/>
            <p14:sldId id="1439"/>
            <p14:sldId id="1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  <p15:guide id="10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14141"/>
    <a:srgbClr val="FFFFCC"/>
    <a:srgbClr val="60C99C"/>
    <a:srgbClr val="99CCFF"/>
    <a:srgbClr val="FFCCCC"/>
    <a:srgbClr val="FF6600"/>
    <a:srgbClr val="FFCC66"/>
    <a:srgbClr val="52A7D8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6556" autoAdjust="0"/>
  </p:normalViewPr>
  <p:slideViewPr>
    <p:cSldViewPr>
      <p:cViewPr varScale="1">
        <p:scale>
          <a:sx n="114" d="100"/>
          <a:sy n="114" d="100"/>
        </p:scale>
        <p:origin x="1446" y="108"/>
      </p:cViewPr>
      <p:guideLst>
        <p:guide orient="horz" pos="1298"/>
        <p:guide/>
        <p:guide pos="5025"/>
        <p:guide pos="444"/>
        <p:guide pos="4617"/>
        <p:guide pos="2530"/>
        <p:guide orient="horz" pos="845"/>
        <p:guide orient="horz" pos="75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2023-11-23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usselgn.megastudy.net/russel/campus_common/russel_danka/russel_danka_new.asp?idx=1478" TargetMode="Externa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data.megastudy.net/campus/images/russel/russel_gn/2024/first/cont05_slide01_img02.jpg" TargetMode="External"/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data.megastudy.net/campus/images/russel/russel_gn/2024/first/cont05_slide02_img01.jpg" TargetMode="External"/><Relationship Id="rId7" Type="http://schemas.openxmlformats.org/officeDocument/2006/relationships/image" Target="../media/image15.jpeg"/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.jpeg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data.megastudy.net/campus/images/russel/russel_gn/2024/first/cont05_slide03_img03.jpg" TargetMode="External"/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russelgn.megastudy.net/intro/2022/premium/index.asp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russelgn.megastudy.net/event/2021/quel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russelgn.megastudy.net/intro/info/monthly/index.as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russelgn.megastudy.net/intro/2024/first/index.as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elgn.megastudy.net/russel/campus_common/russel_danka/russel_danka_new.asp?idx=1478" TargetMode="Externa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russelgn.megastudy.net/common/russel_danka/russel_danka.asp?idx=1478" TargetMode="Externa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data.megastudy.net/campus/images/russel/russel_gn/2024/first/cont05_slide01_img02.jpg" TargetMode="External"/><Relationship Id="rId2" Type="http://schemas.openxmlformats.org/officeDocument/2006/relationships/hyperlink" Target="https://m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data.megastudy.net/campus/images/russel/russel_gn/2024/first/cont05_slide02_img01.jpg" TargetMode="External"/><Relationship Id="rId7" Type="http://schemas.openxmlformats.org/officeDocument/2006/relationships/image" Target="../media/image15.jpeg"/><Relationship Id="rId2" Type="http://schemas.openxmlformats.org/officeDocument/2006/relationships/hyperlink" Target="https://m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.jpeg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usseldata.megastudy.net/campus/images/russel/russel_gn/2024/first/cont05_slide03_img03.jpg" TargetMode="External"/><Relationship Id="rId2" Type="http://schemas.openxmlformats.org/officeDocument/2006/relationships/hyperlink" Target="https://mrusselgn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russelgn.megastudy.net/event/2021/quel/default.asp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russelgn.megastudy.net/intro/2024/first/index.asp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elgn.megastudy.net/intro/2024/first/index.asp" TargetMode="Externa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강남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정규반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631829" y="2536837"/>
            <a:ext cx="868521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600" b="1">
                <a:solidFill>
                  <a:srgbClr val="E7E6E6"/>
                </a:solidFill>
                <a:latin typeface="맑은 고딕"/>
                <a:ea typeface="맑은 고딕"/>
              </a:rPr>
              <a:t>Version 1.1</a:t>
            </a:r>
            <a:endParaRPr kumimoji="0" lang="en-US" altLang="ko-KR" sz="1600" b="1" dirty="0">
              <a:solidFill>
                <a:srgbClr val="E7E6E6"/>
              </a:solidFill>
              <a:latin typeface="맑은 고딕"/>
              <a:ea typeface="맑은 고딕"/>
            </a:endParaRP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FCC0C6C-18F7-4078-8DAC-D422D17E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4" y="4149080"/>
            <a:ext cx="2340233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</a:t>
            </a:r>
            <a:fld id="{C77E8DD1-C3FB-40CF-9869-F8908F5EE3F3}" type="datetime1">
              <a:rPr kumimoji="0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ct val="20000"/>
                </a:spcBef>
                <a:spcAft>
                  <a:spcPts val="0"/>
                </a:spcAft>
                <a:defRPr/>
              </a:pPr>
              <a:t>2023-11-23</a:t>
            </a:fld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srgbClr val="FF0000"/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2023-12-12</a:t>
            </a:r>
            <a:endParaRPr kumimoji="0" lang="ko-KR" altLang="en-US" sz="1400" b="1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08807395-C278-4738-8101-A993A5D1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102" y="4869160"/>
            <a:ext cx="3286775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(#4279)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권지우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(#2095)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815642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집단적인 면학분위기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https://russelgn.megastudy.net/intro/2024/first/index.asp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319331-B6F1-4396-AE87-1303E61F23C4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6CC72-31DE-4890-B37F-3E44AC106051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7D5C3-CD0D-4F82-B57F-424DCB82A3EC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A40E907-2845-497C-A746-B2DF6F5D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02203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none" dirty="0">
                          <a:solidFill>
                            <a:schemeClr val="bg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F37DE4-4AE7-433F-AC62-034E83303280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B8BE2B-2205-4B9E-92EE-8601700B2E84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A2A489-3E5E-44AA-8557-01129A4AA3AF}"/>
              </a:ext>
            </a:extLst>
          </p:cNvPr>
          <p:cNvSpPr txBox="1"/>
          <p:nvPr/>
        </p:nvSpPr>
        <p:spPr>
          <a:xfrm>
            <a:off x="1928020" y="2585809"/>
            <a:ext cx="433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개인의  </a:t>
            </a:r>
            <a:r>
              <a:rPr lang="ko-KR" altLang="en-US" sz="1200" b="1" spc="-150" dirty="0">
                <a:latin typeface="+mn-ea"/>
                <a:ea typeface="+mn-ea"/>
              </a:rPr>
              <a:t>학습에는 자율성</a:t>
            </a:r>
            <a:r>
              <a:rPr lang="ko-KR" altLang="en-US" sz="1200" spc="-150" dirty="0">
                <a:latin typeface="+mn-ea"/>
                <a:ea typeface="+mn-ea"/>
              </a:rPr>
              <a:t>을 </a:t>
            </a:r>
            <a:r>
              <a:rPr lang="ko-KR" altLang="en-US" sz="1200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 dirty="0">
                <a:latin typeface="+mn-ea"/>
                <a:ea typeface="+mn-ea"/>
              </a:rPr>
              <a:t>함으로써</a:t>
            </a:r>
            <a:r>
              <a:rPr lang="en-US" altLang="ko-KR" sz="12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 dirty="0">
                <a:latin typeface="+mn-ea"/>
                <a:ea typeface="+mn-ea"/>
              </a:rPr>
              <a:t>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EDB0B7-554A-49A9-AB87-DA46940F0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" t="30152" r="3248" b="7783"/>
          <a:stretch/>
        </p:blipFill>
        <p:spPr>
          <a:xfrm>
            <a:off x="1712640" y="3235255"/>
            <a:ext cx="5224641" cy="25807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D3174-01C5-4B17-B277-D12DC02FB4C3}"/>
              </a:ext>
            </a:extLst>
          </p:cNvPr>
          <p:cNvSpPr/>
          <p:nvPr/>
        </p:nvSpPr>
        <p:spPr>
          <a:xfrm>
            <a:off x="5857281" y="324868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4981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32429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집단적인 면학분위기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E9E13C6-5DCE-4B73-83C4-800E0910B5B4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B70C3-9B6E-404F-B451-DB12819D39F6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B7DCA-7821-4110-8DDC-ADD32C172E1C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AE8B92-60C2-430B-825D-1F4C81EAE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663193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F7D737-513E-45AF-B051-A8F6B50D7B0C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F72828-CE93-4832-9F8F-A79FE378922D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A60AF-FD94-4941-8202-8FC7059B5D9C}"/>
              </a:ext>
            </a:extLst>
          </p:cNvPr>
          <p:cNvSpPr txBox="1"/>
          <p:nvPr/>
        </p:nvSpPr>
        <p:spPr>
          <a:xfrm>
            <a:off x="2216696" y="2597365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바자관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급식</a:t>
            </a:r>
            <a:r>
              <a:rPr lang="en-US" altLang="ko-KR" sz="1200" spc="-150" dirty="0">
                <a:latin typeface="+mn-ea"/>
                <a:ea typeface="+mn-ea"/>
              </a:rPr>
              <a:t>(</a:t>
            </a:r>
            <a:r>
              <a:rPr lang="ko-KR" altLang="en-US" sz="1200" spc="-150" dirty="0">
                <a:latin typeface="+mn-ea"/>
                <a:ea typeface="+mn-ea"/>
              </a:rPr>
              <a:t>식당</a:t>
            </a:r>
            <a:r>
              <a:rPr lang="en-US" altLang="ko-KR" sz="1200" spc="-150" dirty="0">
                <a:latin typeface="+mn-ea"/>
                <a:ea typeface="+mn-ea"/>
              </a:rPr>
              <a:t>)</a:t>
            </a:r>
            <a:r>
              <a:rPr lang="ko-KR" altLang="en-US" sz="1200" spc="-150" dirty="0">
                <a:latin typeface="+mn-ea"/>
                <a:ea typeface="+mn-ea"/>
              </a:rPr>
              <a:t>을 한 번에 해결하여</a:t>
            </a:r>
            <a:endParaRPr lang="en-US" altLang="ko-KR" sz="1200" spc="-150" dirty="0">
              <a:latin typeface="+mn-ea"/>
              <a:ea typeface="+mn-ea"/>
            </a:endParaRP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1200" spc="-150" dirty="0">
                <a:latin typeface="+mn-ea"/>
                <a:ea typeface="+mn-ea"/>
              </a:rPr>
              <a:t>하였습니다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FD40C2-665E-44BB-B632-68ECF4BD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48" y="3212773"/>
            <a:ext cx="5180434" cy="274423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087C56-BF5E-488F-9969-091F00B0CB71}"/>
              </a:ext>
            </a:extLst>
          </p:cNvPr>
          <p:cNvSpPr/>
          <p:nvPr/>
        </p:nvSpPr>
        <p:spPr>
          <a:xfrm>
            <a:off x="5871859" y="321355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F0013-EDFA-4A5A-9208-3C4A72631058}"/>
              </a:ext>
            </a:extLst>
          </p:cNvPr>
          <p:cNvSpPr txBox="1"/>
          <p:nvPr/>
        </p:nvSpPr>
        <p:spPr>
          <a:xfrm>
            <a:off x="4222356" y="5763590"/>
            <a:ext cx="2798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+mn-ea"/>
                <a:ea typeface="+mn-ea"/>
              </a:rPr>
              <a:t>※ </a:t>
            </a:r>
            <a:r>
              <a:rPr lang="ko-KR" altLang="en-US" spc="-150" dirty="0">
                <a:latin typeface="+mn-ea"/>
                <a:ea typeface="+mn-ea"/>
              </a:rPr>
              <a:t>강의실은 운영 상황에 따라 별관</a:t>
            </a:r>
            <a:r>
              <a:rPr lang="en-US" altLang="ko-KR" spc="-150" dirty="0">
                <a:latin typeface="+mn-ea"/>
                <a:ea typeface="+mn-ea"/>
              </a:rPr>
              <a:t>(</a:t>
            </a:r>
            <a:r>
              <a:rPr lang="ko-KR" altLang="en-US" spc="-150" dirty="0">
                <a:latin typeface="+mn-ea"/>
                <a:ea typeface="+mn-ea"/>
              </a:rPr>
              <a:t>다른 건물</a:t>
            </a:r>
            <a:r>
              <a:rPr lang="en-US" altLang="ko-KR" spc="-150" dirty="0">
                <a:latin typeface="+mn-ea"/>
                <a:ea typeface="+mn-ea"/>
              </a:rPr>
              <a:t>)</a:t>
            </a:r>
            <a:r>
              <a:rPr lang="ko-KR" altLang="en-US" spc="-150" dirty="0">
                <a:latin typeface="+mn-ea"/>
                <a:ea typeface="+mn-ea"/>
              </a:rPr>
              <a:t>으로 이동할 수도 있습니다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483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527697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충분한 자습시간 확보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https://russelgn.megastudy.net/intro/2024/first/index.asp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140E222-962D-4700-AD4B-D37D871236D8}"/>
              </a:ext>
            </a:extLst>
          </p:cNvPr>
          <p:cNvSpPr/>
          <p:nvPr/>
        </p:nvSpPr>
        <p:spPr>
          <a:xfrm>
            <a:off x="843595" y="1881320"/>
            <a:ext cx="6624637" cy="47880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9BA83-9B5A-4AF5-9D49-78A7EB0BE938}"/>
              </a:ext>
            </a:extLst>
          </p:cNvPr>
          <p:cNvSpPr txBox="1"/>
          <p:nvPr/>
        </p:nvSpPr>
        <p:spPr>
          <a:xfrm>
            <a:off x="843595" y="458038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D76F1-EF71-4467-AC1A-5F63E33D4D9A}"/>
              </a:ext>
            </a:extLst>
          </p:cNvPr>
          <p:cNvSpPr txBox="1"/>
          <p:nvPr/>
        </p:nvSpPr>
        <p:spPr>
          <a:xfrm>
            <a:off x="1059297" y="473427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C4A7C0F-56C7-4DE5-8777-66B7B6EF5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08504"/>
              </p:ext>
            </p:extLst>
          </p:nvPr>
        </p:nvGraphicFramePr>
        <p:xfrm>
          <a:off x="837788" y="1353359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충분한 </a:t>
                      </a:r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자습시간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74FD04-BB83-4ADE-80D3-23F7D2FA41DF}"/>
              </a:ext>
            </a:extLst>
          </p:cNvPr>
          <p:cNvSpPr/>
          <p:nvPr/>
        </p:nvSpPr>
        <p:spPr>
          <a:xfrm>
            <a:off x="837787" y="1337970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6691D1-6AD7-4D07-B3B1-6660C57231B3}"/>
              </a:ext>
            </a:extLst>
          </p:cNvPr>
          <p:cNvSpPr/>
          <p:nvPr/>
        </p:nvSpPr>
        <p:spPr>
          <a:xfrm>
            <a:off x="765636" y="18269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C5953-2DE2-4C5A-A987-6A925C9D7C79}"/>
              </a:ext>
            </a:extLst>
          </p:cNvPr>
          <p:cNvSpPr txBox="1"/>
          <p:nvPr/>
        </p:nvSpPr>
        <p:spPr>
          <a:xfrm>
            <a:off x="1591699" y="2032679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0E471F-B47D-4564-9076-80CD930E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2967284"/>
            <a:ext cx="5492477" cy="35580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9609F-4F07-4CB1-8568-2274A03AC0D9}"/>
              </a:ext>
            </a:extLst>
          </p:cNvPr>
          <p:cNvSpPr/>
          <p:nvPr/>
        </p:nvSpPr>
        <p:spPr>
          <a:xfrm>
            <a:off x="5624147" y="298997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54A2D-17D0-4C1E-8341-0DFD8D2CCD86}"/>
              </a:ext>
            </a:extLst>
          </p:cNvPr>
          <p:cNvSpPr txBox="1"/>
          <p:nvPr/>
        </p:nvSpPr>
        <p:spPr>
          <a:xfrm>
            <a:off x="2622674" y="2617167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err="1">
                <a:latin typeface="+mn-ea"/>
                <a:ea typeface="+mn-ea"/>
              </a:rPr>
              <a:t>바른공부</a:t>
            </a:r>
            <a:r>
              <a:rPr lang="en-US" altLang="ko-KR" sz="1400" b="1" spc="-150" dirty="0">
                <a:latin typeface="+mn-ea"/>
                <a:ea typeface="+mn-ea"/>
              </a:rPr>
              <a:t> </a:t>
            </a:r>
            <a:r>
              <a:rPr lang="ko-KR" altLang="en-US" sz="1400" b="1" spc="-150" dirty="0">
                <a:latin typeface="+mn-ea"/>
                <a:ea typeface="+mn-ea"/>
              </a:rPr>
              <a:t>자습전용관 표준 시간표</a:t>
            </a:r>
            <a:endParaRPr lang="en-US" altLang="ko-KR" sz="1400" spc="-1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815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972469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개방형 구조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우선선발반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https://russelgn.megastudy.net/intro/2024/first/index.asp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EB6D1-90BD-4B6A-9649-6BDA3E1F86B5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0B48F7-422C-4052-B1C0-9BD0B38A1840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39BA7B-A3F0-4D2F-A8AE-5B643D771C8E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C26865F-BD7C-4E84-95E5-C429F6E5C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11651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6CDC80-754B-4C5E-934E-A3137A7F908B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5BD4EA-4B80-47F3-91DD-28A27CEDF9F1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1682889" y="2512765"/>
            <a:ext cx="509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DEAA48-3A8B-4C70-832C-98F740EEA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137" y="3098472"/>
            <a:ext cx="5590369" cy="2778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3DF96-4B88-42E3-8C2E-ADB319F21A51}"/>
              </a:ext>
            </a:extLst>
          </p:cNvPr>
          <p:cNvSpPr/>
          <p:nvPr/>
        </p:nvSpPr>
        <p:spPr>
          <a:xfrm>
            <a:off x="5961112" y="31310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379098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74683"/>
              </p:ext>
            </p:extLst>
          </p:nvPr>
        </p:nvGraphicFramePr>
        <p:xfrm>
          <a:off x="8082019" y="211913"/>
          <a:ext cx="1800000" cy="5524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강사진 노출 순서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이원준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최인호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양승진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장영진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김성은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김기철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김지영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킹콩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강민웅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김성재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정우정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생명과학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한종철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지구과학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김종익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어준규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손고운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한국지리 민정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정치와법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김용택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동아시아사 김종웅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논술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최인호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장진석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수리논술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배기은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아래 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연결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https://russelgn.megastudy.net/russel/campus_common/russel_danka/russel_danka_new.asp?idx=1478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830DF45-05FC-4D47-929F-2794D10BA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530967"/>
              </p:ext>
            </p:extLst>
          </p:nvPr>
        </p:nvGraphicFramePr>
        <p:xfrm>
          <a:off x="1802621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 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B5AB8B7-3379-4D7A-93E6-89FD83BBAED6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CCFF98-8DC2-48ED-A59D-7C9A6282040A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B37C6C2-A6C6-412C-A197-069645E4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" y="1484784"/>
            <a:ext cx="7920038" cy="21005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193DC9-623B-49D6-AE12-A4EA9D812E66}"/>
              </a:ext>
            </a:extLst>
          </p:cNvPr>
          <p:cNvSpPr/>
          <p:nvPr/>
        </p:nvSpPr>
        <p:spPr>
          <a:xfrm>
            <a:off x="1347964" y="3604631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342D58-6E8B-428E-B70F-EEC83D05A1A0}"/>
              </a:ext>
            </a:extLst>
          </p:cNvPr>
          <p:cNvSpPr/>
          <p:nvPr/>
        </p:nvSpPr>
        <p:spPr>
          <a:xfrm>
            <a:off x="57150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393B03-A98A-45F1-8AA0-24D16E36D1EE}"/>
              </a:ext>
            </a:extLst>
          </p:cNvPr>
          <p:cNvSpPr/>
          <p:nvPr/>
        </p:nvSpPr>
        <p:spPr>
          <a:xfrm>
            <a:off x="1722957" y="58688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92DE3A-248A-4C90-8970-5C1605E1B1EE}"/>
              </a:ext>
            </a:extLst>
          </p:cNvPr>
          <p:cNvSpPr/>
          <p:nvPr/>
        </p:nvSpPr>
        <p:spPr>
          <a:xfrm>
            <a:off x="6140440" y="58688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8214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926360" y="2316167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982569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848401" y="16966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848401" y="226175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962884"/>
              </p:ext>
            </p:extLst>
          </p:nvPr>
        </p:nvGraphicFramePr>
        <p:xfrm>
          <a:off x="8104412" y="211913"/>
          <a:ext cx="1800000" cy="157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담임선생님과 유사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개의 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298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15~p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1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712165"/>
              </p:ext>
            </p:extLst>
          </p:nvPr>
        </p:nvGraphicFramePr>
        <p:xfrm>
          <a:off x="8104412" y="211913"/>
          <a:ext cx="1800000" cy="219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https://russeldata.megastudy.net/campus/images/russel/russel_gn/2024/first/cont05_slide01_img02.jpg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1000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BD74AE46-7670-4C47-A0BE-B96794771318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ED38EF-FF9E-4111-B2E5-FFF82B14543C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18FDBD7-3F11-43D7-8134-AF00AB6244CA}"/>
              </a:ext>
            </a:extLst>
          </p:cNvPr>
          <p:cNvSpPr/>
          <p:nvPr/>
        </p:nvSpPr>
        <p:spPr>
          <a:xfrm>
            <a:off x="723592" y="2466407"/>
            <a:ext cx="6978968" cy="37771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7E42294-4252-4DE4-8264-0E4CA5D11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441464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bg1"/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FCC34D-BBDA-4D15-87AF-24B0FD7D9F63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C5CE82-46ED-42E9-BCA5-3CBB02E139C5}"/>
              </a:ext>
            </a:extLst>
          </p:cNvPr>
          <p:cNvSpPr/>
          <p:nvPr/>
        </p:nvSpPr>
        <p:spPr>
          <a:xfrm>
            <a:off x="645633" y="24119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7E0F01-96A8-45D4-A67A-51CAE2386D83}"/>
              </a:ext>
            </a:extLst>
          </p:cNvPr>
          <p:cNvSpPr txBox="1"/>
          <p:nvPr/>
        </p:nvSpPr>
        <p:spPr>
          <a:xfrm>
            <a:off x="933507" y="2680280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5" name="모서리가 둥근 직사각형 28">
            <a:extLst>
              <a:ext uri="{FF2B5EF4-FFF2-40B4-BE49-F238E27FC236}">
                <a16:creationId xmlns:a16="http://schemas.microsoft.com/office/drawing/2014/main" id="{75210C31-9E11-494A-BB50-D52848EC79C0}"/>
              </a:ext>
            </a:extLst>
          </p:cNvPr>
          <p:cNvSpPr/>
          <p:nvPr/>
        </p:nvSpPr>
        <p:spPr bwMode="auto">
          <a:xfrm>
            <a:off x="3167812" y="310545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30">
            <a:extLst>
              <a:ext uri="{FF2B5EF4-FFF2-40B4-BE49-F238E27FC236}">
                <a16:creationId xmlns:a16="http://schemas.microsoft.com/office/drawing/2014/main" id="{7A528840-7195-45D1-BF94-AB41379D4CEA}"/>
              </a:ext>
            </a:extLst>
          </p:cNvPr>
          <p:cNvSpPr/>
          <p:nvPr/>
        </p:nvSpPr>
        <p:spPr bwMode="auto">
          <a:xfrm>
            <a:off x="930221" y="310545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F013CA2-6383-4F62-BF5F-D31C4E729F92}"/>
              </a:ext>
            </a:extLst>
          </p:cNvPr>
          <p:cNvCxnSpPr/>
          <p:nvPr/>
        </p:nvCxnSpPr>
        <p:spPr bwMode="auto">
          <a:xfrm>
            <a:off x="1018235" y="483365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B479AE2-E108-429B-948E-9B0F86AF91EF}"/>
              </a:ext>
            </a:extLst>
          </p:cNvPr>
          <p:cNvSpPr txBox="1"/>
          <p:nvPr/>
        </p:nvSpPr>
        <p:spPr>
          <a:xfrm>
            <a:off x="1018235" y="455323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 전략 제시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B7E074-490B-41B7-ACB2-CEA72BAA6403}"/>
              </a:ext>
            </a:extLst>
          </p:cNvPr>
          <p:cNvSpPr txBox="1"/>
          <p:nvPr/>
        </p:nvSpPr>
        <p:spPr>
          <a:xfrm>
            <a:off x="1018235" y="491327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 </a:t>
            </a:r>
            <a:r>
              <a:rPr lang="ko-KR" altLang="en-US" sz="900" spc="-100" dirty="0" err="1">
                <a:latin typeface="+mn-ea"/>
                <a:ea typeface="+mn-ea"/>
              </a:rPr>
              <a:t>부터</a:t>
            </a:r>
            <a:r>
              <a:rPr lang="ko-KR" altLang="en-US" sz="900" spc="-100" dirty="0">
                <a:latin typeface="+mn-ea"/>
                <a:ea typeface="+mn-ea"/>
              </a:rPr>
              <a:t> 모의고사 까지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2DDD45-4874-457C-BA97-C0F6042DF236}"/>
              </a:ext>
            </a:extLst>
          </p:cNvPr>
          <p:cNvCxnSpPr/>
          <p:nvPr/>
        </p:nvCxnSpPr>
        <p:spPr bwMode="auto">
          <a:xfrm>
            <a:off x="3255826" y="483365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CB8784-8E27-42FC-98C3-299D9281DA04}"/>
              </a:ext>
            </a:extLst>
          </p:cNvPr>
          <p:cNvSpPr txBox="1"/>
          <p:nvPr/>
        </p:nvSpPr>
        <p:spPr>
          <a:xfrm>
            <a:off x="3255826" y="455323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780626-A357-44DD-83A2-42B9E67F6728}"/>
              </a:ext>
            </a:extLst>
          </p:cNvPr>
          <p:cNvSpPr txBox="1"/>
          <p:nvPr/>
        </p:nvSpPr>
        <p:spPr>
          <a:xfrm>
            <a:off x="3255826" y="491327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63" name="모서리가 둥근 직사각형 37">
            <a:extLst>
              <a:ext uri="{FF2B5EF4-FFF2-40B4-BE49-F238E27FC236}">
                <a16:creationId xmlns:a16="http://schemas.microsoft.com/office/drawing/2014/main" id="{0E959E7D-C7D1-4197-AAF1-3A8D9DABFA48}"/>
              </a:ext>
            </a:extLst>
          </p:cNvPr>
          <p:cNvSpPr/>
          <p:nvPr/>
        </p:nvSpPr>
        <p:spPr bwMode="auto">
          <a:xfrm>
            <a:off x="5394941" y="310545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7FB6D56-3209-4930-BAFF-144FC15F40F6}"/>
              </a:ext>
            </a:extLst>
          </p:cNvPr>
          <p:cNvCxnSpPr/>
          <p:nvPr/>
        </p:nvCxnSpPr>
        <p:spPr bwMode="auto">
          <a:xfrm>
            <a:off x="5482955" y="483365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D100BE7-4FC7-40C6-A05D-13626BD99A42}"/>
              </a:ext>
            </a:extLst>
          </p:cNvPr>
          <p:cNvSpPr txBox="1"/>
          <p:nvPr/>
        </p:nvSpPr>
        <p:spPr>
          <a:xfrm>
            <a:off x="5482955" y="455323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BE8D30-B423-4F6C-8AC7-638094E896CA}"/>
              </a:ext>
            </a:extLst>
          </p:cNvPr>
          <p:cNvSpPr txBox="1"/>
          <p:nvPr/>
        </p:nvSpPr>
        <p:spPr>
          <a:xfrm>
            <a:off x="5482955" y="4913279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pic>
        <p:nvPicPr>
          <p:cNvPr id="67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8099888C-6B98-4FB4-8DE1-D6D307A65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1018235" y="3288218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489D5E92-484F-4AAB-95A3-C1ACA3F132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482955" y="3287970"/>
            <a:ext cx="1980000" cy="1185642"/>
          </a:xfrm>
          <a:prstGeom prst="rect">
            <a:avLst/>
          </a:prstGeom>
        </p:spPr>
      </p:pic>
      <p:pic>
        <p:nvPicPr>
          <p:cNvPr id="69" name="Picture 2" descr="https://russeldata.megastudy.net/campus/images/russel/russel_gn/2024/first/cont05_slide01_img02.jpg">
            <a:extLst>
              <a:ext uri="{FF2B5EF4-FFF2-40B4-BE49-F238E27FC236}">
                <a16:creationId xmlns:a16="http://schemas.microsoft.com/office/drawing/2014/main" id="{D9F14B18-D88B-4F3A-B0A4-25B2555F6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11062" r="16740" b="11528"/>
          <a:stretch/>
        </p:blipFill>
        <p:spPr bwMode="auto">
          <a:xfrm>
            <a:off x="3249634" y="3287970"/>
            <a:ext cx="1980000" cy="118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D4ED3237-B460-40F7-8386-D1D282F760B3}"/>
              </a:ext>
            </a:extLst>
          </p:cNvPr>
          <p:cNvSpPr/>
          <p:nvPr/>
        </p:nvSpPr>
        <p:spPr>
          <a:xfrm>
            <a:off x="3249636" y="3303775"/>
            <a:ext cx="1980000" cy="1169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880223-D63A-4D25-9340-4117DE729C93}"/>
              </a:ext>
            </a:extLst>
          </p:cNvPr>
          <p:cNvSpPr/>
          <p:nvPr/>
        </p:nvSpPr>
        <p:spPr>
          <a:xfrm>
            <a:off x="3167812" y="32207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11A772-8C4B-44AD-B451-5CDC6FB8A815}"/>
              </a:ext>
            </a:extLst>
          </p:cNvPr>
          <p:cNvSpPr/>
          <p:nvPr/>
        </p:nvSpPr>
        <p:spPr>
          <a:xfrm>
            <a:off x="1018995" y="3287970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A797160-0195-4073-9773-D174ADDFD6D8}"/>
              </a:ext>
            </a:extLst>
          </p:cNvPr>
          <p:cNvSpPr/>
          <p:nvPr/>
        </p:nvSpPr>
        <p:spPr>
          <a:xfrm>
            <a:off x="5482955" y="3287970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26DE036-C7DE-470A-8E97-AB328895E5A6}"/>
              </a:ext>
            </a:extLst>
          </p:cNvPr>
          <p:cNvSpPr/>
          <p:nvPr/>
        </p:nvSpPr>
        <p:spPr>
          <a:xfrm>
            <a:off x="951023" y="3202277"/>
            <a:ext cx="2069087" cy="12904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6B9387D-1578-4F9A-89B8-C0098120D72E}"/>
              </a:ext>
            </a:extLst>
          </p:cNvPr>
          <p:cNvSpPr/>
          <p:nvPr/>
        </p:nvSpPr>
        <p:spPr>
          <a:xfrm>
            <a:off x="869200" y="31192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742C57F-C1BD-4B58-AA48-4C8B84689C13}"/>
              </a:ext>
            </a:extLst>
          </p:cNvPr>
          <p:cNvSpPr/>
          <p:nvPr/>
        </p:nvSpPr>
        <p:spPr>
          <a:xfrm>
            <a:off x="5447987" y="3240808"/>
            <a:ext cx="2069087" cy="12904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A423C5E-150E-416B-84A8-52B0918C20E5}"/>
              </a:ext>
            </a:extLst>
          </p:cNvPr>
          <p:cNvSpPr/>
          <p:nvPr/>
        </p:nvSpPr>
        <p:spPr>
          <a:xfrm>
            <a:off x="5366164" y="31578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BB7C2EA-0001-49CE-A199-F41ADD68907F}"/>
              </a:ext>
            </a:extLst>
          </p:cNvPr>
          <p:cNvSpPr/>
          <p:nvPr/>
        </p:nvSpPr>
        <p:spPr>
          <a:xfrm>
            <a:off x="4128366" y="33154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2827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305464"/>
              </p:ext>
            </p:extLst>
          </p:nvPr>
        </p:nvGraphicFramePr>
        <p:xfrm>
          <a:off x="8104412" y="211913"/>
          <a:ext cx="1800000" cy="219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이미지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https://russeldata.megastudy.net/campus/images/russel/russel_gn/2024/first/cont05_slide02_img01.jpg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09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인트로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이미지 유지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77874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B70BC7A-6384-437A-B9A3-8711665D7B35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85C005-BF44-461E-B9A2-4C4FD477C7FA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CC6C96-0E3D-4148-9165-09390F546821}"/>
              </a:ext>
            </a:extLst>
          </p:cNvPr>
          <p:cNvSpPr/>
          <p:nvPr/>
        </p:nvSpPr>
        <p:spPr>
          <a:xfrm>
            <a:off x="723592" y="2466407"/>
            <a:ext cx="6978968" cy="37771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BF607838-4FAC-4092-932C-FF4AA304B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251768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bg1"/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1C78FD-BF58-4BE1-8360-3D76E85AAEB3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4C16AA-63A5-4443-B9F5-1236356FB5B6}"/>
              </a:ext>
            </a:extLst>
          </p:cNvPr>
          <p:cNvSpPr/>
          <p:nvPr/>
        </p:nvSpPr>
        <p:spPr>
          <a:xfrm>
            <a:off x="645633" y="24119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6" name="모서리가 둥근 직사각형 17">
            <a:extLst>
              <a:ext uri="{FF2B5EF4-FFF2-40B4-BE49-F238E27FC236}">
                <a16:creationId xmlns:a16="http://schemas.microsoft.com/office/drawing/2014/main" id="{95CC1E2D-E075-4C7F-833E-01008941A5FE}"/>
              </a:ext>
            </a:extLst>
          </p:cNvPr>
          <p:cNvSpPr/>
          <p:nvPr/>
        </p:nvSpPr>
        <p:spPr bwMode="auto">
          <a:xfrm>
            <a:off x="3170354" y="315430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C951FB5-9C27-4EE0-8EE6-5D08F29BC1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r="10809" b="14467"/>
          <a:stretch/>
        </p:blipFill>
        <p:spPr>
          <a:xfrm>
            <a:off x="3253754" y="3336820"/>
            <a:ext cx="1978423" cy="1185640"/>
          </a:xfrm>
          <a:prstGeom prst="rect">
            <a:avLst/>
          </a:prstGeom>
        </p:spPr>
      </p:pic>
      <p:sp>
        <p:nvSpPr>
          <p:cNvPr id="78" name="모서리가 둥근 직사각형 22">
            <a:extLst>
              <a:ext uri="{FF2B5EF4-FFF2-40B4-BE49-F238E27FC236}">
                <a16:creationId xmlns:a16="http://schemas.microsoft.com/office/drawing/2014/main" id="{E3745247-B084-45C8-BA89-6ED65DA7B293}"/>
              </a:ext>
            </a:extLst>
          </p:cNvPr>
          <p:cNvSpPr/>
          <p:nvPr/>
        </p:nvSpPr>
        <p:spPr bwMode="auto">
          <a:xfrm>
            <a:off x="932763" y="315430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84C62AB-F705-49BE-9469-E6A116A8AD3B}"/>
              </a:ext>
            </a:extLst>
          </p:cNvPr>
          <p:cNvCxnSpPr/>
          <p:nvPr/>
        </p:nvCxnSpPr>
        <p:spPr bwMode="auto">
          <a:xfrm>
            <a:off x="1020777" y="488250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3130B3C-ACED-4E4E-9B98-8C7A9B68B07C}"/>
              </a:ext>
            </a:extLst>
          </p:cNvPr>
          <p:cNvSpPr txBox="1"/>
          <p:nvPr/>
        </p:nvSpPr>
        <p:spPr>
          <a:xfrm>
            <a:off x="1020777" y="460208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BCE5F8-0EBE-4A0A-B066-A6DCC77932B5}"/>
              </a:ext>
            </a:extLst>
          </p:cNvPr>
          <p:cNvSpPr txBox="1"/>
          <p:nvPr/>
        </p:nvSpPr>
        <p:spPr>
          <a:xfrm>
            <a:off x="1020777" y="496212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1884856-16A3-4536-8A01-A6C96A462F75}"/>
              </a:ext>
            </a:extLst>
          </p:cNvPr>
          <p:cNvCxnSpPr/>
          <p:nvPr/>
        </p:nvCxnSpPr>
        <p:spPr bwMode="auto">
          <a:xfrm>
            <a:off x="3258368" y="488250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2BA270E-3F7A-4708-93EB-41BA88F07719}"/>
              </a:ext>
            </a:extLst>
          </p:cNvPr>
          <p:cNvSpPr txBox="1"/>
          <p:nvPr/>
        </p:nvSpPr>
        <p:spPr>
          <a:xfrm>
            <a:off x="3258368" y="460208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615871-372B-4390-9E46-D309730973C6}"/>
              </a:ext>
            </a:extLst>
          </p:cNvPr>
          <p:cNvSpPr txBox="1"/>
          <p:nvPr/>
        </p:nvSpPr>
        <p:spPr>
          <a:xfrm>
            <a:off x="3258368" y="496212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85" name="모서리가 둥근 직사각형 38">
            <a:extLst>
              <a:ext uri="{FF2B5EF4-FFF2-40B4-BE49-F238E27FC236}">
                <a16:creationId xmlns:a16="http://schemas.microsoft.com/office/drawing/2014/main" id="{3BA6B87A-8158-492D-BD30-0F9880179DC3}"/>
              </a:ext>
            </a:extLst>
          </p:cNvPr>
          <p:cNvSpPr/>
          <p:nvPr/>
        </p:nvSpPr>
        <p:spPr bwMode="auto">
          <a:xfrm>
            <a:off x="5397483" y="315430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8BA738D-83D2-4D1A-8F5D-D412AF7EB06A}"/>
              </a:ext>
            </a:extLst>
          </p:cNvPr>
          <p:cNvCxnSpPr/>
          <p:nvPr/>
        </p:nvCxnSpPr>
        <p:spPr bwMode="auto">
          <a:xfrm>
            <a:off x="5485497" y="488250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B611DC5-FE82-4653-B618-71024A54987A}"/>
              </a:ext>
            </a:extLst>
          </p:cNvPr>
          <p:cNvSpPr txBox="1"/>
          <p:nvPr/>
        </p:nvSpPr>
        <p:spPr>
          <a:xfrm>
            <a:off x="5485497" y="460208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BAF23C-5673-490B-AE5F-4BD349744611}"/>
              </a:ext>
            </a:extLst>
          </p:cNvPr>
          <p:cNvSpPr txBox="1"/>
          <p:nvPr/>
        </p:nvSpPr>
        <p:spPr>
          <a:xfrm>
            <a:off x="5485497" y="496212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0ADB6863-4310-4AE4-811C-E22D39F14E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485497" y="3336819"/>
            <a:ext cx="1980000" cy="118564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19686BB6-B2D9-4D82-8348-C2CF43E5CD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0" r="29758" b="29410"/>
          <a:stretch/>
        </p:blipFill>
        <p:spPr>
          <a:xfrm>
            <a:off x="5485497" y="3336819"/>
            <a:ext cx="1980000" cy="1185641"/>
          </a:xfrm>
          <a:prstGeom prst="rect">
            <a:avLst/>
          </a:prstGeom>
        </p:spPr>
      </p:pic>
      <p:pic>
        <p:nvPicPr>
          <p:cNvPr id="91" name="Picture 2" descr="https://russeldata.megastudy.net/campus/images/russel/russel_gn/2024/first/cont05_slide02_img01.jpg">
            <a:extLst>
              <a:ext uri="{FF2B5EF4-FFF2-40B4-BE49-F238E27FC236}">
                <a16:creationId xmlns:a16="http://schemas.microsoft.com/office/drawing/2014/main" id="{3BCAC210-DA4F-4919-B00D-DBF657F19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6" t="9883" r="18179" b="10011"/>
          <a:stretch/>
        </p:blipFill>
        <p:spPr bwMode="auto">
          <a:xfrm>
            <a:off x="1175163" y="3334790"/>
            <a:ext cx="1701627" cy="11880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5EA12150-040A-4D4C-92B8-E6123145CC3A}"/>
              </a:ext>
            </a:extLst>
          </p:cNvPr>
          <p:cNvSpPr/>
          <p:nvPr/>
        </p:nvSpPr>
        <p:spPr>
          <a:xfrm>
            <a:off x="1170237" y="3334790"/>
            <a:ext cx="1706553" cy="118767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0E9CF41-A4DB-49BB-9E2A-400F45DA7E34}"/>
              </a:ext>
            </a:extLst>
          </p:cNvPr>
          <p:cNvSpPr/>
          <p:nvPr/>
        </p:nvSpPr>
        <p:spPr>
          <a:xfrm>
            <a:off x="4152177" y="333681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AEAD80E-E4BA-40E0-859B-E37D51A09225}"/>
              </a:ext>
            </a:extLst>
          </p:cNvPr>
          <p:cNvSpPr/>
          <p:nvPr/>
        </p:nvSpPr>
        <p:spPr>
          <a:xfrm>
            <a:off x="6385497" y="333681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3C21D00-254D-4C65-B937-77A6ECA17BDC}"/>
              </a:ext>
            </a:extLst>
          </p:cNvPr>
          <p:cNvSpPr/>
          <p:nvPr/>
        </p:nvSpPr>
        <p:spPr>
          <a:xfrm>
            <a:off x="1116557" y="32810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012ACCD-AD75-47A2-BFA8-437D054DDDD8}"/>
              </a:ext>
            </a:extLst>
          </p:cNvPr>
          <p:cNvSpPr/>
          <p:nvPr/>
        </p:nvSpPr>
        <p:spPr>
          <a:xfrm>
            <a:off x="3224808" y="3281039"/>
            <a:ext cx="4273407" cy="12756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D7B71EF-FBE8-4FCF-9B5E-EC8D2A39AD4C}"/>
              </a:ext>
            </a:extLst>
          </p:cNvPr>
          <p:cNvSpPr/>
          <p:nvPr/>
        </p:nvSpPr>
        <p:spPr>
          <a:xfrm>
            <a:off x="3157850" y="32208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905F76-C1A1-4F22-9256-E2BA60D04F88}"/>
              </a:ext>
            </a:extLst>
          </p:cNvPr>
          <p:cNvSpPr txBox="1"/>
          <p:nvPr/>
        </p:nvSpPr>
        <p:spPr>
          <a:xfrm>
            <a:off x="840860" y="274516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67EAB96-76E3-42EF-A66D-5950D99C7EC7}"/>
              </a:ext>
            </a:extLst>
          </p:cNvPr>
          <p:cNvSpPr/>
          <p:nvPr/>
        </p:nvSpPr>
        <p:spPr>
          <a:xfrm>
            <a:off x="1809296" y="332816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408820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200590"/>
              </p:ext>
            </p:extLst>
          </p:nvPr>
        </p:nvGraphicFramePr>
        <p:xfrm>
          <a:off x="8104412" y="211913"/>
          <a:ext cx="1800000" cy="219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이미지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https://russeldata.megastudy.net/campus/images/russel/russel_gn/2024/first/cont05_slide03_img03.jpg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166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인트로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이미지 유지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9937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46F268A3-0317-4FF3-9A33-C1553D40F901}"/>
              </a:ext>
            </a:extLst>
          </p:cNvPr>
          <p:cNvSpPr txBox="1"/>
          <p:nvPr/>
        </p:nvSpPr>
        <p:spPr>
          <a:xfrm>
            <a:off x="926360" y="89288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95E4BA-67D1-45A3-AB51-0462956EACE2}"/>
              </a:ext>
            </a:extLst>
          </p:cNvPr>
          <p:cNvSpPr txBox="1"/>
          <p:nvPr/>
        </p:nvSpPr>
        <p:spPr>
          <a:xfrm>
            <a:off x="1142062" y="90827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D86D78-AE52-47C8-AB69-31393E453C3C}"/>
              </a:ext>
            </a:extLst>
          </p:cNvPr>
          <p:cNvSpPr/>
          <p:nvPr/>
        </p:nvSpPr>
        <p:spPr>
          <a:xfrm>
            <a:off x="723592" y="2466407"/>
            <a:ext cx="6978968" cy="37771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D4EDC8A-D666-43BC-80D6-F67D68E12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78497"/>
              </p:ext>
            </p:extLst>
          </p:nvPr>
        </p:nvGraphicFramePr>
        <p:xfrm>
          <a:off x="920553" y="178820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bg1"/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095C44-E647-4FA2-AC21-DB525A14ECC0}"/>
              </a:ext>
            </a:extLst>
          </p:cNvPr>
          <p:cNvSpPr/>
          <p:nvPr/>
        </p:nvSpPr>
        <p:spPr>
          <a:xfrm>
            <a:off x="920552" y="1772816"/>
            <a:ext cx="6630445" cy="38669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F94C372-3BB7-492E-9CF0-9363B3F352E9}"/>
              </a:ext>
            </a:extLst>
          </p:cNvPr>
          <p:cNvSpPr/>
          <p:nvPr/>
        </p:nvSpPr>
        <p:spPr>
          <a:xfrm>
            <a:off x="645633" y="24119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3" name="모서리가 둥근 직사각형 28">
            <a:extLst>
              <a:ext uri="{FF2B5EF4-FFF2-40B4-BE49-F238E27FC236}">
                <a16:creationId xmlns:a16="http://schemas.microsoft.com/office/drawing/2014/main" id="{6F34DC43-684F-4519-BFE0-E1712E72EADA}"/>
              </a:ext>
            </a:extLst>
          </p:cNvPr>
          <p:cNvSpPr/>
          <p:nvPr/>
        </p:nvSpPr>
        <p:spPr bwMode="auto">
          <a:xfrm>
            <a:off x="920552" y="323966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073111CF-18F9-44E2-98AE-4E69F802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2762" r="6051" b="27967"/>
          <a:stretch/>
        </p:blipFill>
        <p:spPr>
          <a:xfrm>
            <a:off x="1016077" y="3429001"/>
            <a:ext cx="1972489" cy="1178816"/>
          </a:xfrm>
          <a:prstGeom prst="rect">
            <a:avLst/>
          </a:prstGeom>
        </p:spPr>
      </p:pic>
      <p:sp>
        <p:nvSpPr>
          <p:cNvPr id="75" name="모서리가 둥근 직사각형 33">
            <a:extLst>
              <a:ext uri="{FF2B5EF4-FFF2-40B4-BE49-F238E27FC236}">
                <a16:creationId xmlns:a16="http://schemas.microsoft.com/office/drawing/2014/main" id="{B7991430-D8BB-4DD3-AF08-726B04352696}"/>
              </a:ext>
            </a:extLst>
          </p:cNvPr>
          <p:cNvSpPr/>
          <p:nvPr/>
        </p:nvSpPr>
        <p:spPr bwMode="auto">
          <a:xfrm>
            <a:off x="3158143" y="323966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모서리가 둥근 직사각형 35">
            <a:extLst>
              <a:ext uri="{FF2B5EF4-FFF2-40B4-BE49-F238E27FC236}">
                <a16:creationId xmlns:a16="http://schemas.microsoft.com/office/drawing/2014/main" id="{6E04A4DB-7280-46D3-84AE-EEDEE0DA72BE}"/>
              </a:ext>
            </a:extLst>
          </p:cNvPr>
          <p:cNvSpPr/>
          <p:nvPr/>
        </p:nvSpPr>
        <p:spPr bwMode="auto">
          <a:xfrm>
            <a:off x="5385272" y="323966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54F5A917-A291-444C-AB14-81000DE240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22736" b="13047"/>
          <a:stretch/>
        </p:blipFill>
        <p:spPr>
          <a:xfrm>
            <a:off x="5480469" y="3421091"/>
            <a:ext cx="1972817" cy="1186725"/>
          </a:xfrm>
          <a:prstGeom prst="rect">
            <a:avLst/>
          </a:prstGeom>
        </p:spPr>
      </p:pic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3FB6B08-63C4-4349-90C1-B32391976583}"/>
              </a:ext>
            </a:extLst>
          </p:cNvPr>
          <p:cNvCxnSpPr/>
          <p:nvPr/>
        </p:nvCxnSpPr>
        <p:spPr bwMode="auto">
          <a:xfrm>
            <a:off x="1008566" y="496785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65F1B49-7204-4B8C-864E-B6C4F92EDC3F}"/>
              </a:ext>
            </a:extLst>
          </p:cNvPr>
          <p:cNvSpPr txBox="1"/>
          <p:nvPr/>
        </p:nvSpPr>
        <p:spPr>
          <a:xfrm>
            <a:off x="1008566" y="468744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BEA252-A5E8-4618-94CA-6DCEB3416F7C}"/>
              </a:ext>
            </a:extLst>
          </p:cNvPr>
          <p:cNvSpPr txBox="1"/>
          <p:nvPr/>
        </p:nvSpPr>
        <p:spPr>
          <a:xfrm>
            <a:off x="1008566" y="504748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E3533AD-E328-47B4-8603-1728B7CF83A6}"/>
              </a:ext>
            </a:extLst>
          </p:cNvPr>
          <p:cNvCxnSpPr/>
          <p:nvPr/>
        </p:nvCxnSpPr>
        <p:spPr bwMode="auto">
          <a:xfrm>
            <a:off x="3246157" y="496785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547A0C1-6E00-4794-B15F-70F519258938}"/>
              </a:ext>
            </a:extLst>
          </p:cNvPr>
          <p:cNvSpPr txBox="1"/>
          <p:nvPr/>
        </p:nvSpPr>
        <p:spPr>
          <a:xfrm>
            <a:off x="3246157" y="468744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183821-4999-452A-8CCA-16A1F6610710}"/>
              </a:ext>
            </a:extLst>
          </p:cNvPr>
          <p:cNvSpPr txBox="1"/>
          <p:nvPr/>
        </p:nvSpPr>
        <p:spPr>
          <a:xfrm>
            <a:off x="3246157" y="5047484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 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2DBE5CF-BE99-4416-85F9-6241B817ADAA}"/>
              </a:ext>
            </a:extLst>
          </p:cNvPr>
          <p:cNvCxnSpPr/>
          <p:nvPr/>
        </p:nvCxnSpPr>
        <p:spPr bwMode="auto">
          <a:xfrm>
            <a:off x="5473286" y="496785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7BC79AB-026D-4FFA-843A-E3A22F560EF9}"/>
              </a:ext>
            </a:extLst>
          </p:cNvPr>
          <p:cNvSpPr txBox="1"/>
          <p:nvPr/>
        </p:nvSpPr>
        <p:spPr>
          <a:xfrm>
            <a:off x="5473286" y="468744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6EE3BE-DDAA-427F-8F46-329CF5639825}"/>
              </a:ext>
            </a:extLst>
          </p:cNvPr>
          <p:cNvSpPr txBox="1"/>
          <p:nvPr/>
        </p:nvSpPr>
        <p:spPr>
          <a:xfrm>
            <a:off x="5473286" y="504748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16A161C-B6D6-44E5-8E0F-1731D3635465}"/>
              </a:ext>
            </a:extLst>
          </p:cNvPr>
          <p:cNvSpPr txBox="1"/>
          <p:nvPr/>
        </p:nvSpPr>
        <p:spPr>
          <a:xfrm>
            <a:off x="920552" y="2781036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88" name="Picture 2" descr="https://russeldata.megastudy.net/campus/images/russel/russel_gn/2024/first/cont05_slide03_img03.jpg">
            <a:extLst>
              <a:ext uri="{FF2B5EF4-FFF2-40B4-BE49-F238E27FC236}">
                <a16:creationId xmlns:a16="http://schemas.microsoft.com/office/drawing/2014/main" id="{1AF8FFAB-E9B6-40F8-9D48-759BD0FD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102" y="3429000"/>
            <a:ext cx="1980000" cy="11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A378ADF2-7EBA-4D57-ADFC-0ED845128997}"/>
              </a:ext>
            </a:extLst>
          </p:cNvPr>
          <p:cNvSpPr/>
          <p:nvPr/>
        </p:nvSpPr>
        <p:spPr>
          <a:xfrm>
            <a:off x="3239967" y="3426820"/>
            <a:ext cx="1980000" cy="11809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8189A7B-0900-43BF-93F3-487653959B69}"/>
              </a:ext>
            </a:extLst>
          </p:cNvPr>
          <p:cNvSpPr/>
          <p:nvPr/>
        </p:nvSpPr>
        <p:spPr>
          <a:xfrm>
            <a:off x="3158143" y="334381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8838330-2AAD-4509-AAE4-501129CBB972}"/>
              </a:ext>
            </a:extLst>
          </p:cNvPr>
          <p:cNvSpPr/>
          <p:nvPr/>
        </p:nvSpPr>
        <p:spPr>
          <a:xfrm>
            <a:off x="6373286" y="342217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D4327DC-0B7F-4DFC-B4E2-D06BD3D7C8DD}"/>
              </a:ext>
            </a:extLst>
          </p:cNvPr>
          <p:cNvSpPr/>
          <p:nvPr/>
        </p:nvSpPr>
        <p:spPr>
          <a:xfrm>
            <a:off x="1908566" y="342217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263A538-835A-412A-93A6-888508EC8B51}"/>
              </a:ext>
            </a:extLst>
          </p:cNvPr>
          <p:cNvSpPr/>
          <p:nvPr/>
        </p:nvSpPr>
        <p:spPr>
          <a:xfrm>
            <a:off x="963934" y="3342530"/>
            <a:ext cx="2069087" cy="12904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B5ADB02-2C54-4B8F-BF56-EBFD54D35E4D}"/>
              </a:ext>
            </a:extLst>
          </p:cNvPr>
          <p:cNvSpPr/>
          <p:nvPr/>
        </p:nvSpPr>
        <p:spPr>
          <a:xfrm>
            <a:off x="882111" y="32595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580FC0-CEB2-4629-B07B-070770AFF05C}"/>
              </a:ext>
            </a:extLst>
          </p:cNvPr>
          <p:cNvSpPr/>
          <p:nvPr/>
        </p:nvSpPr>
        <p:spPr>
          <a:xfrm>
            <a:off x="5428742" y="3379865"/>
            <a:ext cx="2069087" cy="12904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5177FF-B939-47F2-A9B1-0939EA5AE880}"/>
              </a:ext>
            </a:extLst>
          </p:cNvPr>
          <p:cNvSpPr/>
          <p:nvPr/>
        </p:nvSpPr>
        <p:spPr>
          <a:xfrm>
            <a:off x="5379075" y="32980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D65662D-680B-41E5-B464-5936A3118CAB}"/>
              </a:ext>
            </a:extLst>
          </p:cNvPr>
          <p:cNvSpPr/>
          <p:nvPr/>
        </p:nvSpPr>
        <p:spPr>
          <a:xfrm>
            <a:off x="4147902" y="340929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545843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47655"/>
              </p:ext>
            </p:extLst>
          </p:nvPr>
        </p:nvGraphicFramePr>
        <p:xfrm>
          <a:off x="8104412" y="211913"/>
          <a:ext cx="1800000" cy="90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내용의 문구로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강반 화살표 및 문구 위치 변경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0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001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합격생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사례로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399715"/>
                  </a:ext>
                </a:extLst>
              </a:tr>
            </a:tbl>
          </a:graphicData>
        </a:graphic>
      </p:graphicFrame>
      <p:sp>
        <p:nvSpPr>
          <p:cNvPr id="234" name="TextBox 233">
            <a:extLst>
              <a:ext uri="{FF2B5EF4-FFF2-40B4-BE49-F238E27FC236}">
                <a16:creationId xmlns:a16="http://schemas.microsoft.com/office/drawing/2014/main" id="{18793709-6EA9-4959-A13E-BCC4BD7E4995}"/>
              </a:ext>
            </a:extLst>
          </p:cNvPr>
          <p:cNvSpPr txBox="1"/>
          <p:nvPr/>
        </p:nvSpPr>
        <p:spPr>
          <a:xfrm>
            <a:off x="714991" y="414468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791F01A-4726-44DA-8B69-5F6A92798C3D}"/>
              </a:ext>
            </a:extLst>
          </p:cNvPr>
          <p:cNvSpPr txBox="1"/>
          <p:nvPr/>
        </p:nvSpPr>
        <p:spPr>
          <a:xfrm>
            <a:off x="930693" y="429857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7BA00B1-B1A1-40C0-B017-6408A79A5F35}"/>
              </a:ext>
            </a:extLst>
          </p:cNvPr>
          <p:cNvSpPr/>
          <p:nvPr/>
        </p:nvSpPr>
        <p:spPr>
          <a:xfrm>
            <a:off x="2944420" y="1211576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E1B4939-9CF5-45B9-A9DB-6D1C227AF6C0}"/>
              </a:ext>
            </a:extLst>
          </p:cNvPr>
          <p:cNvSpPr/>
          <p:nvPr/>
        </p:nvSpPr>
        <p:spPr>
          <a:xfrm>
            <a:off x="3450973" y="3187177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F1FDDFE8-8A02-4C8E-AFF2-8B529D2B41DE}"/>
              </a:ext>
            </a:extLst>
          </p:cNvPr>
          <p:cNvGrpSpPr/>
          <p:nvPr/>
        </p:nvGrpSpPr>
        <p:grpSpPr>
          <a:xfrm>
            <a:off x="3470024" y="1681750"/>
            <a:ext cx="3129830" cy="1502319"/>
            <a:chOff x="2211349" y="1731914"/>
            <a:chExt cx="3599999" cy="1728000"/>
          </a:xfrm>
        </p:grpSpPr>
        <p:cxnSp>
          <p:nvCxnSpPr>
            <p:cNvPr id="239" name="꺾인 연결선 81">
              <a:extLst>
                <a:ext uri="{FF2B5EF4-FFF2-40B4-BE49-F238E27FC236}">
                  <a16:creationId xmlns:a16="http://schemas.microsoft.com/office/drawing/2014/main" id="{7C80FAC5-9EC3-4CA2-B005-60A513404641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0" name="꺾인 연결선 82">
              <a:extLst>
                <a:ext uri="{FF2B5EF4-FFF2-40B4-BE49-F238E27FC236}">
                  <a16:creationId xmlns:a16="http://schemas.microsoft.com/office/drawing/2014/main" id="{73744950-5738-45AE-A6D1-0563D8D3A9F2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1" name="꺾인 연결선 83">
              <a:extLst>
                <a:ext uri="{FF2B5EF4-FFF2-40B4-BE49-F238E27FC236}">
                  <a16:creationId xmlns:a16="http://schemas.microsoft.com/office/drawing/2014/main" id="{37E72DAE-D4CB-444F-89E1-E3EC5AC662DA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2" name="꺾인 연결선 84">
              <a:extLst>
                <a:ext uri="{FF2B5EF4-FFF2-40B4-BE49-F238E27FC236}">
                  <a16:creationId xmlns:a16="http://schemas.microsoft.com/office/drawing/2014/main" id="{4A720369-4F1D-4AB0-9DBE-E1717651218B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658027-F208-43F6-B49C-39DB93FDEBAB}"/>
              </a:ext>
            </a:extLst>
          </p:cNvPr>
          <p:cNvSpPr/>
          <p:nvPr/>
        </p:nvSpPr>
        <p:spPr>
          <a:xfrm>
            <a:off x="4095988" y="2807098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6342F82A-8FAC-45E5-BEE1-32FF9F536862}"/>
              </a:ext>
            </a:extLst>
          </p:cNvPr>
          <p:cNvSpPr/>
          <p:nvPr/>
        </p:nvSpPr>
        <p:spPr>
          <a:xfrm>
            <a:off x="4721954" y="243775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F09677FA-6DFB-42BB-B891-66B91725C74F}"/>
              </a:ext>
            </a:extLst>
          </p:cNvPr>
          <p:cNvSpPr/>
          <p:nvPr/>
        </p:nvSpPr>
        <p:spPr>
          <a:xfrm>
            <a:off x="5347921" y="2061055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573E845-8D5A-479C-B3EF-0F98DB402FF5}"/>
              </a:ext>
            </a:extLst>
          </p:cNvPr>
          <p:cNvSpPr/>
          <p:nvPr/>
        </p:nvSpPr>
        <p:spPr>
          <a:xfrm>
            <a:off x="5973887" y="1681364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247" name="위쪽 화살표 89">
            <a:extLst>
              <a:ext uri="{FF2B5EF4-FFF2-40B4-BE49-F238E27FC236}">
                <a16:creationId xmlns:a16="http://schemas.microsoft.com/office/drawing/2014/main" id="{37E1D50D-DFBC-4505-BDF9-11DDB528B79F}"/>
              </a:ext>
            </a:extLst>
          </p:cNvPr>
          <p:cNvSpPr/>
          <p:nvPr/>
        </p:nvSpPr>
        <p:spPr bwMode="auto">
          <a:xfrm rot="3587484">
            <a:off x="4534442" y="110897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397EF5B-6022-45D1-9F94-7C35F604C836}"/>
              </a:ext>
            </a:extLst>
          </p:cNvPr>
          <p:cNvSpPr/>
          <p:nvPr/>
        </p:nvSpPr>
        <p:spPr>
          <a:xfrm>
            <a:off x="3721179" y="1475804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9" name="위쪽 화살표 91">
            <a:extLst>
              <a:ext uri="{FF2B5EF4-FFF2-40B4-BE49-F238E27FC236}">
                <a16:creationId xmlns:a16="http://schemas.microsoft.com/office/drawing/2014/main" id="{910145B2-D6FB-436B-9D81-45E98C081D75}"/>
              </a:ext>
            </a:extLst>
          </p:cNvPr>
          <p:cNvSpPr/>
          <p:nvPr/>
        </p:nvSpPr>
        <p:spPr bwMode="auto">
          <a:xfrm rot="14400000">
            <a:off x="5424388" y="1812021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E064617-6C4E-45D1-8D9E-161EB7DA5459}"/>
              </a:ext>
            </a:extLst>
          </p:cNvPr>
          <p:cNvSpPr/>
          <p:nvPr/>
        </p:nvSpPr>
        <p:spPr>
          <a:xfrm>
            <a:off x="5518754" y="2743553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1" name="타원형 설명선 93">
            <a:extLst>
              <a:ext uri="{FF2B5EF4-FFF2-40B4-BE49-F238E27FC236}">
                <a16:creationId xmlns:a16="http://schemas.microsoft.com/office/drawing/2014/main" id="{6F941B4C-5B42-43D3-B180-81B92837CEDD}"/>
              </a:ext>
            </a:extLst>
          </p:cNvPr>
          <p:cNvSpPr/>
          <p:nvPr/>
        </p:nvSpPr>
        <p:spPr bwMode="auto">
          <a:xfrm>
            <a:off x="6222635" y="1336672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252" name="타원형 설명선 94">
            <a:extLst>
              <a:ext uri="{FF2B5EF4-FFF2-40B4-BE49-F238E27FC236}">
                <a16:creationId xmlns:a16="http://schemas.microsoft.com/office/drawing/2014/main" id="{2C9BC402-E99B-42B3-906E-717CA6318F82}"/>
              </a:ext>
            </a:extLst>
          </p:cNvPr>
          <p:cNvSpPr/>
          <p:nvPr/>
        </p:nvSpPr>
        <p:spPr bwMode="auto">
          <a:xfrm>
            <a:off x="5586042" y="1712518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253" name="모서리가 둥근 직사각형 97">
            <a:extLst>
              <a:ext uri="{FF2B5EF4-FFF2-40B4-BE49-F238E27FC236}">
                <a16:creationId xmlns:a16="http://schemas.microsoft.com/office/drawing/2014/main" id="{F794890B-5C3E-4650-AC71-0A288C8C7487}"/>
              </a:ext>
            </a:extLst>
          </p:cNvPr>
          <p:cNvSpPr/>
          <p:nvPr/>
        </p:nvSpPr>
        <p:spPr bwMode="auto">
          <a:xfrm>
            <a:off x="731458" y="1206556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96C65B26-F96D-4D00-B393-ED69EEF5692F}"/>
              </a:ext>
            </a:extLst>
          </p:cNvPr>
          <p:cNvCxnSpPr>
            <a:cxnSpLocks/>
          </p:cNvCxnSpPr>
          <p:nvPr/>
        </p:nvCxnSpPr>
        <p:spPr bwMode="auto">
          <a:xfrm>
            <a:off x="804232" y="1724729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A98E00B2-CC4B-48E2-9319-D1559F12EEC7}"/>
              </a:ext>
            </a:extLst>
          </p:cNvPr>
          <p:cNvSpPr txBox="1"/>
          <p:nvPr/>
        </p:nvSpPr>
        <p:spPr>
          <a:xfrm>
            <a:off x="1055393" y="1336860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E925B6F-1C60-4C02-93DF-D1310A38BAA4}"/>
              </a:ext>
            </a:extLst>
          </p:cNvPr>
          <p:cNvSpPr txBox="1"/>
          <p:nvPr/>
        </p:nvSpPr>
        <p:spPr>
          <a:xfrm>
            <a:off x="819472" y="1790469"/>
            <a:ext cx="1911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 </a:t>
            </a:r>
            <a:r>
              <a:rPr lang="ko-KR" altLang="en-US" b="1" dirty="0"/>
              <a:t>연 </a:t>
            </a:r>
            <a:r>
              <a:rPr lang="en-US" altLang="ko-KR" b="1" dirty="0"/>
              <a:t>3</a:t>
            </a:r>
            <a:r>
              <a:rPr lang="ko-KR" altLang="en-US" b="1" dirty="0"/>
              <a:t>회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평가 진행</a:t>
            </a:r>
            <a:endParaRPr lang="en-US" altLang="ko-KR" b="1" dirty="0"/>
          </a:p>
          <a:p>
            <a:r>
              <a:rPr lang="en-US" altLang="ko-KR" b="1" dirty="0"/>
              <a:t>3~4</a:t>
            </a:r>
            <a:r>
              <a:rPr lang="ko-KR" altLang="en-US" b="1" dirty="0"/>
              <a:t>월</a:t>
            </a:r>
            <a:r>
              <a:rPr lang="en-US" altLang="ko-KR" b="1" dirty="0"/>
              <a:t>, 5~6</a:t>
            </a:r>
            <a:r>
              <a:rPr lang="ko-KR" altLang="en-US" b="1" dirty="0"/>
              <a:t>월</a:t>
            </a:r>
            <a:r>
              <a:rPr lang="en-US" altLang="ko-KR" b="1" dirty="0"/>
              <a:t>, 7~8</a:t>
            </a:r>
            <a:r>
              <a:rPr lang="ko-KR" altLang="en-US" b="1" dirty="0"/>
              <a:t>월 합산</a:t>
            </a:r>
            <a:r>
              <a:rPr lang="ko-KR" altLang="en-US" dirty="0"/>
              <a:t>하여 평가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(2023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70013DD-6F22-4AAE-AEE2-646B3DD347DD}"/>
              </a:ext>
            </a:extLst>
          </p:cNvPr>
          <p:cNvSpPr/>
          <p:nvPr/>
        </p:nvSpPr>
        <p:spPr>
          <a:xfrm>
            <a:off x="714992" y="364502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28E5935E-6164-4AD0-92FF-DA8CBF4E804B}"/>
              </a:ext>
            </a:extLst>
          </p:cNvPr>
          <p:cNvSpPr/>
          <p:nvPr/>
        </p:nvSpPr>
        <p:spPr>
          <a:xfrm>
            <a:off x="716641" y="3725001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B7486C93-4CB0-40DA-9652-DC731A239770}"/>
              </a:ext>
            </a:extLst>
          </p:cNvPr>
          <p:cNvGrpSpPr/>
          <p:nvPr/>
        </p:nvGrpSpPr>
        <p:grpSpPr>
          <a:xfrm>
            <a:off x="818854" y="4611897"/>
            <a:ext cx="1973538" cy="967910"/>
            <a:chOff x="816877" y="4725144"/>
            <a:chExt cx="1973538" cy="967910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4EB1FFE1-E145-4AB3-A61B-0ABCEF41B19A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66" name="꺾인 연결선 111">
                <a:extLst>
                  <a:ext uri="{FF2B5EF4-FFF2-40B4-BE49-F238E27FC236}">
                    <a16:creationId xmlns:a16="http://schemas.microsoft.com/office/drawing/2014/main" id="{23C9BF6F-340E-401D-8D11-88B15548CED0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7" name="꺾인 연결선 112">
                <a:extLst>
                  <a:ext uri="{FF2B5EF4-FFF2-40B4-BE49-F238E27FC236}">
                    <a16:creationId xmlns:a16="http://schemas.microsoft.com/office/drawing/2014/main" id="{48220CEF-3632-4AB0-9584-4A6A3C9222B9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" name="꺾인 연결선 113">
                <a:extLst>
                  <a:ext uri="{FF2B5EF4-FFF2-40B4-BE49-F238E27FC236}">
                    <a16:creationId xmlns:a16="http://schemas.microsoft.com/office/drawing/2014/main" id="{7678BB42-C91F-46FD-A77F-71CF4CFF143A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9" name="꺾인 연결선 114">
                <a:extLst>
                  <a:ext uri="{FF2B5EF4-FFF2-40B4-BE49-F238E27FC236}">
                    <a16:creationId xmlns:a16="http://schemas.microsoft.com/office/drawing/2014/main" id="{67E1A834-FC30-4198-A909-CCCBCD55C0CE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1501C2C4-C44F-4553-8187-35036474DBBB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9887B2EB-A3CA-4FEF-928F-58C39253F82A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02B5EF7C-94B9-422F-AAA8-FF886856E93C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9C11562E-820D-4C90-885F-E94FAB6913B8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CEDA7980-91C0-4EAC-851A-FF8975DB45A7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270" name="위쪽 화살표 115">
            <a:extLst>
              <a:ext uri="{FF2B5EF4-FFF2-40B4-BE49-F238E27FC236}">
                <a16:creationId xmlns:a16="http://schemas.microsoft.com/office/drawing/2014/main" id="{37B93BCE-2AC4-4898-8487-23CDB908E687}"/>
              </a:ext>
            </a:extLst>
          </p:cNvPr>
          <p:cNvSpPr/>
          <p:nvPr/>
        </p:nvSpPr>
        <p:spPr bwMode="auto">
          <a:xfrm rot="3501043">
            <a:off x="2258200" y="4317900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1" name="사각형 설명선 116">
            <a:extLst>
              <a:ext uri="{FF2B5EF4-FFF2-40B4-BE49-F238E27FC236}">
                <a16:creationId xmlns:a16="http://schemas.microsoft.com/office/drawing/2014/main" id="{5477D56D-B4D5-4614-9338-5C1D6FA2DADC}"/>
              </a:ext>
            </a:extLst>
          </p:cNvPr>
          <p:cNvSpPr/>
          <p:nvPr/>
        </p:nvSpPr>
        <p:spPr bwMode="auto">
          <a:xfrm>
            <a:off x="1146717" y="4540483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8704E4E-8762-464D-BFDA-58510CA922B6}"/>
              </a:ext>
            </a:extLst>
          </p:cNvPr>
          <p:cNvSpPr/>
          <p:nvPr/>
        </p:nvSpPr>
        <p:spPr>
          <a:xfrm>
            <a:off x="5169024" y="364502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DB30F1D-DAD3-404A-837C-7C4B436B7219}"/>
              </a:ext>
            </a:extLst>
          </p:cNvPr>
          <p:cNvSpPr/>
          <p:nvPr/>
        </p:nvSpPr>
        <p:spPr>
          <a:xfrm>
            <a:off x="5170673" y="3725001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권충만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EA245D8F-41F0-4548-880F-8891073EC2FB}"/>
              </a:ext>
            </a:extLst>
          </p:cNvPr>
          <p:cNvGrpSpPr/>
          <p:nvPr/>
        </p:nvGrpSpPr>
        <p:grpSpPr>
          <a:xfrm>
            <a:off x="5272886" y="4611897"/>
            <a:ext cx="1973538" cy="967910"/>
            <a:chOff x="816877" y="4725144"/>
            <a:chExt cx="1973538" cy="967910"/>
          </a:xfrm>
        </p:grpSpPr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8DA92E50-CB21-4150-8B2F-2DD698DFD118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81" name="꺾인 연결선 128">
                <a:extLst>
                  <a:ext uri="{FF2B5EF4-FFF2-40B4-BE49-F238E27FC236}">
                    <a16:creationId xmlns:a16="http://schemas.microsoft.com/office/drawing/2014/main" id="{A2AE1311-EF6F-44F7-9900-F3179E4CF1FD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2" name="꺾인 연결선 129">
                <a:extLst>
                  <a:ext uri="{FF2B5EF4-FFF2-40B4-BE49-F238E27FC236}">
                    <a16:creationId xmlns:a16="http://schemas.microsoft.com/office/drawing/2014/main" id="{24905B8D-B49D-4959-822E-E6361352F640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3" name="꺾인 연결선 130">
                <a:extLst>
                  <a:ext uri="{FF2B5EF4-FFF2-40B4-BE49-F238E27FC236}">
                    <a16:creationId xmlns:a16="http://schemas.microsoft.com/office/drawing/2014/main" id="{52F71D5E-7FF5-4D14-8065-C20535A3F817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4" name="꺾인 연결선 131">
                <a:extLst>
                  <a:ext uri="{FF2B5EF4-FFF2-40B4-BE49-F238E27FC236}">
                    <a16:creationId xmlns:a16="http://schemas.microsoft.com/office/drawing/2014/main" id="{FF2B8F66-FDBA-465D-B4C0-C62405E9C2B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8503128A-0CCC-4A91-9554-14965BCCB1EF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7056616-9CCE-4550-97CA-177F4CF0BC80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42905C5-A38F-426C-9B72-32097A73030D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B37061DE-B9F2-4C61-BA8C-B0BF869AE0C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302DAEBD-36F3-4324-9682-E0DF5EA798E5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285" name="사각형 설명선 132">
            <a:extLst>
              <a:ext uri="{FF2B5EF4-FFF2-40B4-BE49-F238E27FC236}">
                <a16:creationId xmlns:a16="http://schemas.microsoft.com/office/drawing/2014/main" id="{0CCED735-A9EA-40B5-A789-E6C1761C2FC1}"/>
              </a:ext>
            </a:extLst>
          </p:cNvPr>
          <p:cNvSpPr/>
          <p:nvPr/>
        </p:nvSpPr>
        <p:spPr bwMode="auto">
          <a:xfrm>
            <a:off x="5358747" y="4540483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86" name="위쪽 화살표 133">
            <a:extLst>
              <a:ext uri="{FF2B5EF4-FFF2-40B4-BE49-F238E27FC236}">
                <a16:creationId xmlns:a16="http://schemas.microsoft.com/office/drawing/2014/main" id="{6E59598F-8A61-4FE8-A0F2-C5E66F59BD41}"/>
              </a:ext>
            </a:extLst>
          </p:cNvPr>
          <p:cNvSpPr/>
          <p:nvPr/>
        </p:nvSpPr>
        <p:spPr bwMode="auto">
          <a:xfrm rot="3622285">
            <a:off x="6345952" y="4331540"/>
            <a:ext cx="301280" cy="930823"/>
          </a:xfrm>
          <a:prstGeom prst="upArrow">
            <a:avLst>
              <a:gd name="adj1" fmla="val 29103"/>
              <a:gd name="adj2" fmla="val 49609"/>
            </a:avLst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7" name="덧셈 기호 147">
            <a:extLst>
              <a:ext uri="{FF2B5EF4-FFF2-40B4-BE49-F238E27FC236}">
                <a16:creationId xmlns:a16="http://schemas.microsoft.com/office/drawing/2014/main" id="{5FDA36CF-C0DA-404C-A552-D20BDF51EA55}"/>
              </a:ext>
            </a:extLst>
          </p:cNvPr>
          <p:cNvSpPr/>
          <p:nvPr/>
        </p:nvSpPr>
        <p:spPr bwMode="auto">
          <a:xfrm>
            <a:off x="3894826" y="5778885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8" name="모서리가 둥근 직사각형 148">
            <a:extLst>
              <a:ext uri="{FF2B5EF4-FFF2-40B4-BE49-F238E27FC236}">
                <a16:creationId xmlns:a16="http://schemas.microsoft.com/office/drawing/2014/main" id="{87BDFE32-E9FD-4AC4-822D-CC5966BC97FF}"/>
              </a:ext>
            </a:extLst>
          </p:cNvPr>
          <p:cNvSpPr/>
          <p:nvPr/>
        </p:nvSpPr>
        <p:spPr bwMode="auto">
          <a:xfrm>
            <a:off x="714991" y="6076442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926DFCDD-B99D-47F5-A82F-ED19A00C3A8D}"/>
              </a:ext>
            </a:extLst>
          </p:cNvPr>
          <p:cNvCxnSpPr>
            <a:cxnSpLocks/>
          </p:cNvCxnSpPr>
          <p:nvPr/>
        </p:nvCxnSpPr>
        <p:spPr bwMode="auto">
          <a:xfrm>
            <a:off x="1439270" y="6157129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BE7D2E85-95CE-4120-B3F9-FF73F17A45D1}"/>
              </a:ext>
            </a:extLst>
          </p:cNvPr>
          <p:cNvSpPr txBox="1"/>
          <p:nvPr/>
        </p:nvSpPr>
        <p:spPr>
          <a:xfrm>
            <a:off x="796448" y="6234169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553F4D5-A141-41A3-AC7F-35659F877A33}"/>
              </a:ext>
            </a:extLst>
          </p:cNvPr>
          <p:cNvSpPr txBox="1"/>
          <p:nvPr/>
        </p:nvSpPr>
        <p:spPr>
          <a:xfrm>
            <a:off x="1486065" y="6169829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7312C752-06E9-461C-AABF-82464F55266E}"/>
              </a:ext>
            </a:extLst>
          </p:cNvPr>
          <p:cNvSpPr/>
          <p:nvPr/>
        </p:nvSpPr>
        <p:spPr>
          <a:xfrm>
            <a:off x="2944420" y="1209996"/>
            <a:ext cx="4395209" cy="23865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4B2BC0-81D4-4F58-9B26-537CCDDE3FC8}"/>
              </a:ext>
            </a:extLst>
          </p:cNvPr>
          <p:cNvSpPr/>
          <p:nvPr/>
        </p:nvSpPr>
        <p:spPr>
          <a:xfrm>
            <a:off x="2872269" y="12098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0D180F4-8116-456D-B0E4-97E0BC8D4961}"/>
              </a:ext>
            </a:extLst>
          </p:cNvPr>
          <p:cNvSpPr/>
          <p:nvPr/>
        </p:nvSpPr>
        <p:spPr>
          <a:xfrm>
            <a:off x="2948566" y="3645043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130C798-D2C3-469B-A8CE-930AA882B8B8}"/>
              </a:ext>
            </a:extLst>
          </p:cNvPr>
          <p:cNvSpPr/>
          <p:nvPr/>
        </p:nvSpPr>
        <p:spPr>
          <a:xfrm>
            <a:off x="2950215" y="3725020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송승원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54C6273D-E919-40DB-A6DD-A4E31817412C}"/>
              </a:ext>
            </a:extLst>
          </p:cNvPr>
          <p:cNvGrpSpPr/>
          <p:nvPr/>
        </p:nvGrpSpPr>
        <p:grpSpPr>
          <a:xfrm>
            <a:off x="3052428" y="4611916"/>
            <a:ext cx="1973538" cy="967910"/>
            <a:chOff x="816877" y="4725144"/>
            <a:chExt cx="1973538" cy="967910"/>
          </a:xfrm>
        </p:grpSpPr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19CBD141-CAC4-41C8-8527-F9F2F33D1FAE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303" name="꺾인 연결선 111">
                <a:extLst>
                  <a:ext uri="{FF2B5EF4-FFF2-40B4-BE49-F238E27FC236}">
                    <a16:creationId xmlns:a16="http://schemas.microsoft.com/office/drawing/2014/main" id="{B005AE7E-D550-465D-A25B-4478F40ADD79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" name="꺾인 연결선 112">
                <a:extLst>
                  <a:ext uri="{FF2B5EF4-FFF2-40B4-BE49-F238E27FC236}">
                    <a16:creationId xmlns:a16="http://schemas.microsoft.com/office/drawing/2014/main" id="{0A44DF0E-FB24-412D-89A6-E4965B6D9D15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5" name="꺾인 연결선 113">
                <a:extLst>
                  <a:ext uri="{FF2B5EF4-FFF2-40B4-BE49-F238E27FC236}">
                    <a16:creationId xmlns:a16="http://schemas.microsoft.com/office/drawing/2014/main" id="{D32B19F6-F955-4CE1-9AD4-D3ABB9CAE82A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6" name="꺾인 연결선 114">
                <a:extLst>
                  <a:ext uri="{FF2B5EF4-FFF2-40B4-BE49-F238E27FC236}">
                    <a16:creationId xmlns:a16="http://schemas.microsoft.com/office/drawing/2014/main" id="{502DD3FC-4F0A-4969-9796-A92C0B0B78E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7B249EC3-F881-45F5-8A7A-60529A5BA6E5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72164101-7C0F-4FBB-ADA1-5CF827F7207C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E8E3D70-065A-4760-8BAD-9F25F5BF4D08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082C4B25-72E3-4ADB-89EB-6321D45BDA22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67B5172A-E617-45AA-AB89-75934DC342D5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307" name="위쪽 화살표 115">
            <a:extLst>
              <a:ext uri="{FF2B5EF4-FFF2-40B4-BE49-F238E27FC236}">
                <a16:creationId xmlns:a16="http://schemas.microsoft.com/office/drawing/2014/main" id="{C3AA17E0-7EB6-4366-8528-598AE9F9C232}"/>
              </a:ext>
            </a:extLst>
          </p:cNvPr>
          <p:cNvSpPr/>
          <p:nvPr/>
        </p:nvSpPr>
        <p:spPr bwMode="auto">
          <a:xfrm rot="3501043">
            <a:off x="4491774" y="4317919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8" name="사각형 설명선 116">
            <a:extLst>
              <a:ext uri="{FF2B5EF4-FFF2-40B4-BE49-F238E27FC236}">
                <a16:creationId xmlns:a16="http://schemas.microsoft.com/office/drawing/2014/main" id="{1609E33C-D661-4568-97E8-9FBA36B01CC2}"/>
              </a:ext>
            </a:extLst>
          </p:cNvPr>
          <p:cNvSpPr/>
          <p:nvPr/>
        </p:nvSpPr>
        <p:spPr bwMode="auto">
          <a:xfrm>
            <a:off x="3380291" y="4540502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84B9CA3-99A4-458C-8CE9-5F84AF0B7449}"/>
              </a:ext>
            </a:extLst>
          </p:cNvPr>
          <p:cNvSpPr/>
          <p:nvPr/>
        </p:nvSpPr>
        <p:spPr>
          <a:xfrm>
            <a:off x="703831" y="3639505"/>
            <a:ext cx="6635798" cy="20655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63B22C2-6A59-419D-9141-7557DA82FF4D}"/>
              </a:ext>
            </a:extLst>
          </p:cNvPr>
          <p:cNvSpPr/>
          <p:nvPr/>
        </p:nvSpPr>
        <p:spPr>
          <a:xfrm>
            <a:off x="631680" y="35633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D3A08BCB-188C-431C-8028-7D0CB5E12041}"/>
              </a:ext>
            </a:extLst>
          </p:cNvPr>
          <p:cNvSpPr/>
          <p:nvPr/>
        </p:nvSpPr>
        <p:spPr>
          <a:xfrm>
            <a:off x="853950" y="1823136"/>
            <a:ext cx="1805293" cy="7285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31A0856-39AF-4097-B913-9DDEBB851991}"/>
              </a:ext>
            </a:extLst>
          </p:cNvPr>
          <p:cNvSpPr/>
          <p:nvPr/>
        </p:nvSpPr>
        <p:spPr>
          <a:xfrm>
            <a:off x="4029610" y="3387599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CF20FCC1-2F76-405C-8150-98A8FC8CE043}"/>
              </a:ext>
            </a:extLst>
          </p:cNvPr>
          <p:cNvSpPr/>
          <p:nvPr/>
        </p:nvSpPr>
        <p:spPr>
          <a:xfrm>
            <a:off x="774286" y="17587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629FA938-952D-4E12-989C-EA6EC2638DE6}"/>
              </a:ext>
            </a:extLst>
          </p:cNvPr>
          <p:cNvSpPr/>
          <p:nvPr/>
        </p:nvSpPr>
        <p:spPr>
          <a:xfrm>
            <a:off x="5149259" y="3402622"/>
            <a:ext cx="2190146" cy="1939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004DCCA-E889-4967-870E-0EC6953404EE}"/>
              </a:ext>
            </a:extLst>
          </p:cNvPr>
          <p:cNvSpPr/>
          <p:nvPr/>
        </p:nvSpPr>
        <p:spPr>
          <a:xfrm>
            <a:off x="5077107" y="332642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3413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 dirty="0">
                <a:solidFill>
                  <a:prstClr val="white"/>
                </a:solidFill>
                <a:latin typeface="맑은 고딕" panose="020B0503020000020004" pitchFamily="50" charset="-127"/>
              </a:rPr>
              <a:t>▣ 히스토리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B3785847-D671-4FA8-8C7C-970E81D84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108929"/>
              </p:ext>
            </p:extLst>
          </p:nvPr>
        </p:nvGraphicFramePr>
        <p:xfrm>
          <a:off x="416495" y="899771"/>
          <a:ext cx="9073009" cy="1778601"/>
        </p:xfrm>
        <a:graphic>
          <a:graphicData uri="http://schemas.openxmlformats.org/drawingml/2006/table">
            <a:tbl>
              <a:tblPr/>
              <a:tblGrid>
                <a:gridCol w="760994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6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071">
                  <a:extLst>
                    <a:ext uri="{9D8B030D-6E8A-4147-A177-3AD203B41FA5}">
                      <a16:colId xmlns:a16="http://schemas.microsoft.com/office/drawing/2014/main" val="2812797181"/>
                    </a:ext>
                  </a:extLst>
                </a:gridCol>
                <a:gridCol w="824310">
                  <a:extLst>
                    <a:ext uri="{9D8B030D-6E8A-4147-A177-3AD203B41FA5}">
                      <a16:colId xmlns:a16="http://schemas.microsoft.com/office/drawing/2014/main" val="505381862"/>
                    </a:ext>
                  </a:extLst>
                </a:gridCol>
                <a:gridCol w="2048640">
                  <a:extLst>
                    <a:ext uri="{9D8B030D-6E8A-4147-A177-3AD203B41FA5}">
                      <a16:colId xmlns:a16="http://schemas.microsoft.com/office/drawing/2014/main" val="3746277316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Editor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50" b="1" spc="-100" dirty="0">
                          <a:latin typeface="+mn-ea"/>
                          <a:ea typeface="+mn-ea"/>
                        </a:rPr>
                        <a:t>업데이트 마크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2023-11-20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SB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권지우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2023-11-23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952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p.6, p.23, p.26, p.39 </a:t>
                      </a:r>
                      <a:r>
                        <a:rPr lang="ko-KR" altLang="en-US" sz="952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endParaRPr kumimoji="1" lang="ko-KR" altLang="en-US" sz="952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권지우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694529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2023-11-23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1.2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952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p.6, p.26 </a:t>
                      </a:r>
                      <a:r>
                        <a:rPr lang="ko-KR" altLang="en-US" sz="952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endParaRPr kumimoji="1" lang="ko-KR" altLang="en-US" sz="952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권지우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063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07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136138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https://russelgn.megastudy.net/event/2021/quel/index.asp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https://russelgn.megastudy.net/intro/2022/premium/index.asp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해당 영역 삭제</a:t>
                      </a:r>
                      <a:endParaRPr lang="en-US" altLang="ko-KR" sz="900" b="0" spc="-5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355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https://russelgn.megastudy.net/intro/info/monthly/index.asp</a:t>
                      </a:r>
                      <a:endParaRPr lang="en-US" altLang="ko-KR" sz="900" b="0" spc="-5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74C3CF5-0BE4-4039-A2DC-B30702E17D48}"/>
              </a:ext>
            </a:extLst>
          </p:cNvPr>
          <p:cNvSpPr txBox="1"/>
          <p:nvPr/>
        </p:nvSpPr>
        <p:spPr>
          <a:xfrm>
            <a:off x="825187" y="1003570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9C2F2F-8AED-4581-96FC-F5B8EE1CB07D}"/>
              </a:ext>
            </a:extLst>
          </p:cNvPr>
          <p:cNvSpPr txBox="1"/>
          <p:nvPr/>
        </p:nvSpPr>
        <p:spPr>
          <a:xfrm>
            <a:off x="1040889" y="1018959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AB2267A-8E98-4BF6-98A3-430B737F2644}"/>
              </a:ext>
            </a:extLst>
          </p:cNvPr>
          <p:cNvSpPr/>
          <p:nvPr/>
        </p:nvSpPr>
        <p:spPr>
          <a:xfrm>
            <a:off x="4209787" y="3933056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8" name="Picture 2" descr="월간 학습지 장영진">
            <a:extLst>
              <a:ext uri="{FF2B5EF4-FFF2-40B4-BE49-F238E27FC236}">
                <a16:creationId xmlns:a16="http://schemas.microsoft.com/office/drawing/2014/main" id="{7256C204-E8B3-41A1-8734-0BABA2826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201" y="4293388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0516E0A9-8B90-4A06-BB3B-9E5BFB1552A9}"/>
              </a:ext>
            </a:extLst>
          </p:cNvPr>
          <p:cNvSpPr/>
          <p:nvPr/>
        </p:nvSpPr>
        <p:spPr>
          <a:xfrm>
            <a:off x="825187" y="1788164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1AB685-40CA-4535-8580-450399362B12}"/>
              </a:ext>
            </a:extLst>
          </p:cNvPr>
          <p:cNvSpPr txBox="1"/>
          <p:nvPr/>
        </p:nvSpPr>
        <p:spPr>
          <a:xfrm>
            <a:off x="2353201" y="1931510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4728A6-D63C-43EB-8545-18CD4FD93700}"/>
              </a:ext>
            </a:extLst>
          </p:cNvPr>
          <p:cNvSpPr txBox="1"/>
          <p:nvPr/>
        </p:nvSpPr>
        <p:spPr>
          <a:xfrm>
            <a:off x="2353201" y="2933968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609F83-B54E-4A4F-B2AF-10609CFBFA19}"/>
              </a:ext>
            </a:extLst>
          </p:cNvPr>
          <p:cNvSpPr/>
          <p:nvPr/>
        </p:nvSpPr>
        <p:spPr>
          <a:xfrm>
            <a:off x="4209787" y="1788164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B40825-794F-459D-A12B-F8447894D919}"/>
              </a:ext>
            </a:extLst>
          </p:cNvPr>
          <p:cNvSpPr txBox="1"/>
          <p:nvPr/>
        </p:nvSpPr>
        <p:spPr>
          <a:xfrm>
            <a:off x="5737801" y="1931510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37069F-4D88-4579-85E7-48FDFE5FD57B}"/>
              </a:ext>
            </a:extLst>
          </p:cNvPr>
          <p:cNvSpPr txBox="1"/>
          <p:nvPr/>
        </p:nvSpPr>
        <p:spPr>
          <a:xfrm>
            <a:off x="5737801" y="2933968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75" name="Picture 6" descr="메가X대성 더 프리미엄 모의고사">
            <a:extLst>
              <a:ext uri="{FF2B5EF4-FFF2-40B4-BE49-F238E27FC236}">
                <a16:creationId xmlns:a16="http://schemas.microsoft.com/office/drawing/2014/main" id="{BAE718C4-7C57-48A0-8E9F-2C7645E1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1" y="2122359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841B5C-7E17-473A-98E0-4B81140DD9D4}"/>
              </a:ext>
            </a:extLst>
          </p:cNvPr>
          <p:cNvSpPr/>
          <p:nvPr/>
        </p:nvSpPr>
        <p:spPr>
          <a:xfrm>
            <a:off x="825187" y="3933056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D056EE-6E8A-4859-95C3-CC9505FE1E72}"/>
              </a:ext>
            </a:extLst>
          </p:cNvPr>
          <p:cNvSpPr txBox="1"/>
          <p:nvPr/>
        </p:nvSpPr>
        <p:spPr>
          <a:xfrm>
            <a:off x="2353201" y="4076402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F691B0-3B84-4D1C-BA3E-433D963C76A4}"/>
              </a:ext>
            </a:extLst>
          </p:cNvPr>
          <p:cNvSpPr txBox="1"/>
          <p:nvPr/>
        </p:nvSpPr>
        <p:spPr>
          <a:xfrm>
            <a:off x="2353201" y="5078860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E89564-B33A-4F55-9213-30250C086FA1}"/>
              </a:ext>
            </a:extLst>
          </p:cNvPr>
          <p:cNvSpPr txBox="1"/>
          <p:nvPr/>
        </p:nvSpPr>
        <p:spPr>
          <a:xfrm>
            <a:off x="5737801" y="4076402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9EABAAF-731B-49D0-A4ED-0E40CDA708E7}"/>
              </a:ext>
            </a:extLst>
          </p:cNvPr>
          <p:cNvSpPr txBox="1"/>
          <p:nvPr/>
        </p:nvSpPr>
        <p:spPr>
          <a:xfrm>
            <a:off x="5737801" y="5078860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수학∙입시관련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7" name="Picture 8" descr="러셀CORE 위클리 모의고사">
            <a:extLst>
              <a:ext uri="{FF2B5EF4-FFF2-40B4-BE49-F238E27FC236}">
                <a16:creationId xmlns:a16="http://schemas.microsoft.com/office/drawing/2014/main" id="{646E5ACF-897A-404F-90AB-3417F7BD4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0" y="4270749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퀄 모의고사">
            <a:extLst>
              <a:ext uri="{FF2B5EF4-FFF2-40B4-BE49-F238E27FC236}">
                <a16:creationId xmlns:a16="http://schemas.microsoft.com/office/drawing/2014/main" id="{2A6EDFF8-C88D-476A-9BD2-F573E11E5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1" y="1938337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모서리가 둥근 직사각형 58">
            <a:extLst>
              <a:ext uri="{FF2B5EF4-FFF2-40B4-BE49-F238E27FC236}">
                <a16:creationId xmlns:a16="http://schemas.microsoft.com/office/drawing/2014/main" id="{28FEDE4D-9A02-4DE9-AD51-89F33092A4B8}"/>
              </a:ext>
            </a:extLst>
          </p:cNvPr>
          <p:cNvSpPr/>
          <p:nvPr/>
        </p:nvSpPr>
        <p:spPr bwMode="auto">
          <a:xfrm>
            <a:off x="2441215" y="266701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0" name="모서리가 둥근 직사각형 59">
            <a:extLst>
              <a:ext uri="{FF2B5EF4-FFF2-40B4-BE49-F238E27FC236}">
                <a16:creationId xmlns:a16="http://schemas.microsoft.com/office/drawing/2014/main" id="{7E7BB5FC-4624-4990-8092-C3B8EEB651A4}"/>
              </a:ext>
            </a:extLst>
          </p:cNvPr>
          <p:cNvSpPr/>
          <p:nvPr/>
        </p:nvSpPr>
        <p:spPr bwMode="auto">
          <a:xfrm>
            <a:off x="5825814" y="2667013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1" name="모서리가 둥근 직사각형 60">
            <a:extLst>
              <a:ext uri="{FF2B5EF4-FFF2-40B4-BE49-F238E27FC236}">
                <a16:creationId xmlns:a16="http://schemas.microsoft.com/office/drawing/2014/main" id="{728AA19E-7BC7-42BB-9199-00BB48AF5ED7}"/>
              </a:ext>
            </a:extLst>
          </p:cNvPr>
          <p:cNvSpPr/>
          <p:nvPr/>
        </p:nvSpPr>
        <p:spPr bwMode="auto">
          <a:xfrm>
            <a:off x="2441215" y="480753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2" name="모서리가 둥근 직사각형 61">
            <a:extLst>
              <a:ext uri="{FF2B5EF4-FFF2-40B4-BE49-F238E27FC236}">
                <a16:creationId xmlns:a16="http://schemas.microsoft.com/office/drawing/2014/main" id="{9496F60E-1F17-416C-A0B5-9CB65A5DB223}"/>
              </a:ext>
            </a:extLst>
          </p:cNvPr>
          <p:cNvSpPr/>
          <p:nvPr/>
        </p:nvSpPr>
        <p:spPr bwMode="auto">
          <a:xfrm>
            <a:off x="5825814" y="480753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39EEB7B-4B88-44F8-AAE1-9B0E14E23C65}"/>
              </a:ext>
            </a:extLst>
          </p:cNvPr>
          <p:cNvSpPr/>
          <p:nvPr/>
        </p:nvSpPr>
        <p:spPr>
          <a:xfrm>
            <a:off x="819380" y="3933056"/>
            <a:ext cx="3233430" cy="20972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46BEBDB-2C66-4811-843D-99FEB35A9CA4}"/>
              </a:ext>
            </a:extLst>
          </p:cNvPr>
          <p:cNvSpPr/>
          <p:nvPr/>
        </p:nvSpPr>
        <p:spPr>
          <a:xfrm>
            <a:off x="2361444" y="260393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3EF7802-8157-453E-A34D-D858151DA03C}"/>
              </a:ext>
            </a:extLst>
          </p:cNvPr>
          <p:cNvSpPr/>
          <p:nvPr/>
        </p:nvSpPr>
        <p:spPr>
          <a:xfrm>
            <a:off x="5772628" y="260393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154B37-8C2A-470A-9E44-5DF83C5A1BD4}"/>
              </a:ext>
            </a:extLst>
          </p:cNvPr>
          <p:cNvSpPr/>
          <p:nvPr/>
        </p:nvSpPr>
        <p:spPr>
          <a:xfrm>
            <a:off x="5772628" y="47403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17" name="타원형 설명선 4">
            <a:extLst>
              <a:ext uri="{FF2B5EF4-FFF2-40B4-BE49-F238E27FC236}">
                <a16:creationId xmlns:a16="http://schemas.microsoft.com/office/drawing/2014/main" id="{8FFEEDA1-DB5C-4E64-9ACB-59AA271552F6}"/>
              </a:ext>
            </a:extLst>
          </p:cNvPr>
          <p:cNvSpPr/>
          <p:nvPr/>
        </p:nvSpPr>
        <p:spPr bwMode="auto">
          <a:xfrm>
            <a:off x="913199" y="4005600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8DB8754-7419-48EC-8BCD-CA1CF3F49779}"/>
              </a:ext>
            </a:extLst>
          </p:cNvPr>
          <p:cNvSpPr/>
          <p:nvPr/>
        </p:nvSpPr>
        <p:spPr>
          <a:xfrm>
            <a:off x="855810" y="4077870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C9176FB-6C97-49BC-A6EE-262930E7D6D0}"/>
              </a:ext>
            </a:extLst>
          </p:cNvPr>
          <p:cNvSpPr/>
          <p:nvPr/>
        </p:nvSpPr>
        <p:spPr>
          <a:xfrm>
            <a:off x="739716" y="38757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24009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868869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241354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64660" y="97885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2997305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77163" y="94607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767728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83430" y="94625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767727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773756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2997304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003333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241353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247382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029B09-B948-4DE4-8C13-0100F9D2586E}"/>
              </a:ext>
            </a:extLst>
          </p:cNvPr>
          <p:cNvSpPr txBox="1"/>
          <p:nvPr/>
        </p:nvSpPr>
        <p:spPr>
          <a:xfrm>
            <a:off x="765739" y="404709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A7213-3316-4BF1-8D02-3EF66B9B3DDC}"/>
              </a:ext>
            </a:extLst>
          </p:cNvPr>
          <p:cNvSpPr/>
          <p:nvPr/>
        </p:nvSpPr>
        <p:spPr>
          <a:xfrm>
            <a:off x="765739" y="365166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5BDDE-9422-4AB1-A4F7-BB5B235CDD52}"/>
              </a:ext>
            </a:extLst>
          </p:cNvPr>
          <p:cNvSpPr/>
          <p:nvPr/>
        </p:nvSpPr>
        <p:spPr bwMode="auto">
          <a:xfrm>
            <a:off x="4150377" y="3656897"/>
            <a:ext cx="3234193" cy="1833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DDD8E-0979-4E88-B6B5-F23CA41B2174}"/>
              </a:ext>
            </a:extLst>
          </p:cNvPr>
          <p:cNvSpPr/>
          <p:nvPr/>
        </p:nvSpPr>
        <p:spPr>
          <a:xfrm>
            <a:off x="4111606" y="35747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89AE48E-C4A0-4F98-9E51-9D65EF8D5B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704850" y="4449894"/>
            <a:ext cx="3240000" cy="222801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956B669-D8BA-4845-88B1-66A227BA0C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4089488" y="4449893"/>
            <a:ext cx="3240000" cy="221947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4F89EB-18A0-475A-9266-74D5CFF826E5}"/>
              </a:ext>
            </a:extLst>
          </p:cNvPr>
          <p:cNvSpPr/>
          <p:nvPr/>
        </p:nvSpPr>
        <p:spPr>
          <a:xfrm>
            <a:off x="2864850" y="444989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A32C38-BF2E-45C1-8C64-858C9464594D}"/>
              </a:ext>
            </a:extLst>
          </p:cNvPr>
          <p:cNvSpPr/>
          <p:nvPr/>
        </p:nvSpPr>
        <p:spPr>
          <a:xfrm>
            <a:off x="6260423" y="444989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C4EC12-EBC8-4D2C-ADF8-B2E264E863D1}"/>
              </a:ext>
            </a:extLst>
          </p:cNvPr>
          <p:cNvSpPr/>
          <p:nvPr/>
        </p:nvSpPr>
        <p:spPr bwMode="auto">
          <a:xfrm>
            <a:off x="593285" y="4372062"/>
            <a:ext cx="6807986" cy="23693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7CAF3D-BA87-4D78-8B41-9BB5CCD456CB}"/>
              </a:ext>
            </a:extLst>
          </p:cNvPr>
          <p:cNvSpPr/>
          <p:nvPr/>
        </p:nvSpPr>
        <p:spPr>
          <a:xfrm>
            <a:off x="554514" y="428994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14280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D3F808C-1D89-4C91-80BB-F23FEDF95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</p:spPr>
        <p:txBody>
          <a:bodyPr/>
          <a:lstStyle/>
          <a:p>
            <a:r>
              <a:rPr lang="en-US" altLang="ko-KR" sz="900" dirty="0"/>
              <a:t>2025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강남 </a:t>
            </a:r>
            <a:r>
              <a:rPr lang="en-US" altLang="ko-KR" sz="900" dirty="0"/>
              <a:t>PC)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35741A-6D89-4D3C-B5BF-2942D885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28355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12EB9E-6531-4316-98BC-0090EC320721}"/>
              </a:ext>
            </a:extLst>
          </p:cNvPr>
          <p:cNvSpPr/>
          <p:nvPr/>
        </p:nvSpPr>
        <p:spPr bwMode="auto">
          <a:xfrm>
            <a:off x="146350" y="3411183"/>
            <a:ext cx="7902527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강남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140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정규반에서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</a:t>
            </a:r>
            <a:r>
              <a:rPr lang="ko-KR" altLang="en-US" sz="14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대입성공을</a:t>
            </a:r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616BB-402A-4F4F-A47C-ECBB010CCB5E}"/>
              </a:ext>
            </a:extLst>
          </p:cNvPr>
          <p:cNvSpPr txBox="1"/>
          <p:nvPr/>
        </p:nvSpPr>
        <p:spPr>
          <a:xfrm>
            <a:off x="770734" y="708451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6060CC3-B7FC-4B58-9EFB-1F3B76A2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28242"/>
              </p:ext>
            </p:extLst>
          </p:nvPr>
        </p:nvGraphicFramePr>
        <p:xfrm>
          <a:off x="776536" y="980728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293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8261EB-9C5F-44BB-BE5A-8D03B2A91362}"/>
              </a:ext>
            </a:extLst>
          </p:cNvPr>
          <p:cNvSpPr/>
          <p:nvPr/>
        </p:nvSpPr>
        <p:spPr>
          <a:xfrm>
            <a:off x="776540" y="3094678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0FCE13-7BCA-4D8F-B5E8-C5B9955A32E3}"/>
              </a:ext>
            </a:extLst>
          </p:cNvPr>
          <p:cNvSpPr/>
          <p:nvPr/>
        </p:nvSpPr>
        <p:spPr>
          <a:xfrm>
            <a:off x="770732" y="2345452"/>
            <a:ext cx="6630445" cy="3706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BBF822-8976-49C1-A025-1D9CA9E1171A}"/>
              </a:ext>
            </a:extLst>
          </p:cNvPr>
          <p:cNvSpPr/>
          <p:nvPr/>
        </p:nvSpPr>
        <p:spPr>
          <a:xfrm>
            <a:off x="691069" y="22669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5D65A7-C6E5-4F44-82F7-3D44F32B294E}"/>
              </a:ext>
            </a:extLst>
          </p:cNvPr>
          <p:cNvSpPr/>
          <p:nvPr/>
        </p:nvSpPr>
        <p:spPr>
          <a:xfrm>
            <a:off x="3128133" y="3616489"/>
            <a:ext cx="756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B7FD37-3645-48EA-87B7-0E81ED349B26}"/>
              </a:ext>
            </a:extLst>
          </p:cNvPr>
          <p:cNvSpPr/>
          <p:nvPr/>
        </p:nvSpPr>
        <p:spPr>
          <a:xfrm>
            <a:off x="3055982" y="35174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07D237-8C33-4AF7-AA83-062E03007EEC}"/>
              </a:ext>
            </a:extLst>
          </p:cNvPr>
          <p:cNvSpPr/>
          <p:nvPr/>
        </p:nvSpPr>
        <p:spPr>
          <a:xfrm>
            <a:off x="4448944" y="3068597"/>
            <a:ext cx="295804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4A438-963E-489D-B029-3F0F63990F3C}"/>
              </a:ext>
            </a:extLst>
          </p:cNvPr>
          <p:cNvSpPr/>
          <p:nvPr/>
        </p:nvSpPr>
        <p:spPr>
          <a:xfrm>
            <a:off x="4376793" y="29695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6344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455125"/>
              </p:ext>
            </p:extLst>
          </p:nvPr>
        </p:nvGraphicFramePr>
        <p:xfrm>
          <a:off x="8103684" y="218024"/>
          <a:ext cx="1800000" cy="141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6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좌측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SS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0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1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[N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3]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 첫번째 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403595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B14ADB80-F138-46DE-9CAA-35B38DC8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52" y="3693308"/>
            <a:ext cx="1437342" cy="248437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A9F0C00-2B78-4D9B-A567-47DC02C183D2}"/>
              </a:ext>
            </a:extLst>
          </p:cNvPr>
          <p:cNvSpPr txBox="1"/>
          <p:nvPr/>
        </p:nvSpPr>
        <p:spPr>
          <a:xfrm>
            <a:off x="1641821" y="588769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BCB472-5256-43C6-9652-1E3F5695CA7E}"/>
              </a:ext>
            </a:extLst>
          </p:cNvPr>
          <p:cNvSpPr/>
          <p:nvPr/>
        </p:nvSpPr>
        <p:spPr bwMode="auto">
          <a:xfrm>
            <a:off x="1641821" y="837307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F08BE6-CAA9-47C4-B9B2-E2B6861ED9C7}"/>
              </a:ext>
            </a:extLst>
          </p:cNvPr>
          <p:cNvSpPr/>
          <p:nvPr/>
        </p:nvSpPr>
        <p:spPr>
          <a:xfrm>
            <a:off x="5707483" y="845677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E50FA-2A7F-449E-8F37-22C33AC16224}"/>
              </a:ext>
            </a:extLst>
          </p:cNvPr>
          <p:cNvSpPr/>
          <p:nvPr/>
        </p:nvSpPr>
        <p:spPr>
          <a:xfrm>
            <a:off x="1733280" y="1213080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FCAAA3A-93EF-488A-9859-B80DE0FB7463}"/>
              </a:ext>
            </a:extLst>
          </p:cNvPr>
          <p:cNvSpPr/>
          <p:nvPr/>
        </p:nvSpPr>
        <p:spPr>
          <a:xfrm>
            <a:off x="1736310" y="1556792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3200" b="1" spc="-2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3200" b="1" spc="-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DFFDCC2-7347-442C-BC51-848E5B7B3ECD}"/>
              </a:ext>
            </a:extLst>
          </p:cNvPr>
          <p:cNvSpPr/>
          <p:nvPr/>
        </p:nvSpPr>
        <p:spPr>
          <a:xfrm>
            <a:off x="1716638" y="2267778"/>
            <a:ext cx="247535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</a:t>
            </a:r>
            <a:r>
              <a:rPr lang="ko-KR" altLang="en-US" sz="900" spc="-100">
                <a:latin typeface="+mn-ea"/>
                <a:ea typeface="+mn-ea"/>
              </a:rPr>
              <a:t>러셀 강남에서 </a:t>
            </a:r>
            <a:r>
              <a:rPr lang="ko-KR" altLang="en-US" sz="900" spc="-100" dirty="0">
                <a:latin typeface="+mn-ea"/>
                <a:ea typeface="+mn-ea"/>
              </a:rPr>
              <a:t>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53" name="모서리가 둥근 직사각형 17">
            <a:extLst>
              <a:ext uri="{FF2B5EF4-FFF2-40B4-BE49-F238E27FC236}">
                <a16:creationId xmlns:a16="http://schemas.microsoft.com/office/drawing/2014/main" id="{7770933F-5FC7-4034-B70E-9EE691E5920E}"/>
              </a:ext>
            </a:extLst>
          </p:cNvPr>
          <p:cNvSpPr/>
          <p:nvPr/>
        </p:nvSpPr>
        <p:spPr bwMode="auto">
          <a:xfrm>
            <a:off x="1733281" y="2861191"/>
            <a:ext cx="1852062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개강ㅣ현재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모집 중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73B94B-7C1A-47A1-AC8F-E25FABCCD081}"/>
              </a:ext>
            </a:extLst>
          </p:cNvPr>
          <p:cNvSpPr txBox="1"/>
          <p:nvPr/>
        </p:nvSpPr>
        <p:spPr>
          <a:xfrm>
            <a:off x="1641821" y="3470150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D36165-2021-4B75-9888-8B4305E6BF36}"/>
              </a:ext>
            </a:extLst>
          </p:cNvPr>
          <p:cNvSpPr/>
          <p:nvPr/>
        </p:nvSpPr>
        <p:spPr bwMode="auto">
          <a:xfrm>
            <a:off x="1641821" y="3716371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21">
            <a:extLst>
              <a:ext uri="{FF2B5EF4-FFF2-40B4-BE49-F238E27FC236}">
                <a16:creationId xmlns:a16="http://schemas.microsoft.com/office/drawing/2014/main" id="{6C23DD86-1D0E-48E7-9278-D956F96B48C0}"/>
              </a:ext>
            </a:extLst>
          </p:cNvPr>
          <p:cNvSpPr/>
          <p:nvPr/>
        </p:nvSpPr>
        <p:spPr bwMode="auto">
          <a:xfrm>
            <a:off x="1765214" y="3888978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B3B2D9-C887-493B-92FF-458831F7609F}"/>
              </a:ext>
            </a:extLst>
          </p:cNvPr>
          <p:cNvSpPr/>
          <p:nvPr/>
        </p:nvSpPr>
        <p:spPr bwMode="auto">
          <a:xfrm>
            <a:off x="1641821" y="5347293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개강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4CC0C7-3D24-4B37-BC6D-29FCFAB492B5}"/>
              </a:ext>
            </a:extLst>
          </p:cNvPr>
          <p:cNvSpPr txBox="1"/>
          <p:nvPr/>
        </p:nvSpPr>
        <p:spPr>
          <a:xfrm>
            <a:off x="1650092" y="4149080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D9EAB1-253A-4DF1-AF06-CE387DE28AC8}"/>
              </a:ext>
            </a:extLst>
          </p:cNvPr>
          <p:cNvSpPr txBox="1"/>
          <p:nvPr/>
        </p:nvSpPr>
        <p:spPr>
          <a:xfrm>
            <a:off x="1650092" y="4937451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A25CE7-6C44-4D6B-9AD5-F109B13E564A}"/>
              </a:ext>
            </a:extLst>
          </p:cNvPr>
          <p:cNvSpPr/>
          <p:nvPr/>
        </p:nvSpPr>
        <p:spPr>
          <a:xfrm>
            <a:off x="2776975" y="2294995"/>
            <a:ext cx="468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542C1-22AB-40E1-9AE2-A9BA1F029779}"/>
              </a:ext>
            </a:extLst>
          </p:cNvPr>
          <p:cNvSpPr/>
          <p:nvPr/>
        </p:nvSpPr>
        <p:spPr>
          <a:xfrm>
            <a:off x="2704824" y="219593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983E9AB-E4C9-4123-B3C9-E544E57669E4}"/>
              </a:ext>
            </a:extLst>
          </p:cNvPr>
          <p:cNvSpPr/>
          <p:nvPr/>
        </p:nvSpPr>
        <p:spPr>
          <a:xfrm>
            <a:off x="1733279" y="2866552"/>
            <a:ext cx="1852064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E49FD0D-4EE7-4252-9FE9-92EECDD2683F}"/>
              </a:ext>
            </a:extLst>
          </p:cNvPr>
          <p:cNvSpPr/>
          <p:nvPr/>
        </p:nvSpPr>
        <p:spPr>
          <a:xfrm>
            <a:off x="1661129" y="276749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C4CC51-0A79-4ED1-B004-71941AAD995B}"/>
              </a:ext>
            </a:extLst>
          </p:cNvPr>
          <p:cNvSpPr/>
          <p:nvPr/>
        </p:nvSpPr>
        <p:spPr>
          <a:xfrm>
            <a:off x="1641821" y="5346598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E2C22E0-ACED-4A5B-B41A-6C74A54CC09A}"/>
              </a:ext>
            </a:extLst>
          </p:cNvPr>
          <p:cNvSpPr/>
          <p:nvPr/>
        </p:nvSpPr>
        <p:spPr>
          <a:xfrm>
            <a:off x="1569670" y="524754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193BF4-409B-43C0-9B8D-79EFA865D74A}"/>
              </a:ext>
            </a:extLst>
          </p:cNvPr>
          <p:cNvSpPr/>
          <p:nvPr/>
        </p:nvSpPr>
        <p:spPr>
          <a:xfrm>
            <a:off x="1584671" y="7681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4DAD96-7382-45BA-A597-69C821D52EE6}"/>
              </a:ext>
            </a:extLst>
          </p:cNvPr>
          <p:cNvSpPr/>
          <p:nvPr/>
        </p:nvSpPr>
        <p:spPr>
          <a:xfrm>
            <a:off x="1584671" y="364682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0F4464-E74C-4EBD-9E7B-7138BC0A7616}"/>
              </a:ext>
            </a:extLst>
          </p:cNvPr>
          <p:cNvSpPr/>
          <p:nvPr/>
        </p:nvSpPr>
        <p:spPr>
          <a:xfrm>
            <a:off x="4521447" y="4598887"/>
            <a:ext cx="1080120" cy="5531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86CFD3-27A8-432F-A76D-5357CC9CB5AE}"/>
              </a:ext>
            </a:extLst>
          </p:cNvPr>
          <p:cNvSpPr/>
          <p:nvPr/>
        </p:nvSpPr>
        <p:spPr>
          <a:xfrm>
            <a:off x="4463731" y="45148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81920" y="1330646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</a:t>
            </a:r>
            <a:r>
              <a:rPr lang="ko-KR" altLang="en-US" sz="2800" b="1" spc="-150" dirty="0" err="1">
                <a:latin typeface="+mn-ea"/>
                <a:ea typeface="+mn-ea"/>
              </a:rPr>
              <a:t>정규반</a:t>
            </a:r>
            <a:endParaRPr lang="ko-KR" altLang="en-US" sz="2800" b="1" spc="-150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1253966" y="1003284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079870" y="993250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1049996" y="624705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1069342" y="661545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</a:t>
            </a:r>
            <a:r>
              <a:rPr lang="ko-KR" altLang="en-US" sz="1000" spc="-150" dirty="0" err="1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96" y="714682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1085131" y="938314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1538041" y="2675148"/>
            <a:ext cx="2027616" cy="513797"/>
            <a:chOff x="2993425" y="3861048"/>
            <a:chExt cx="2027616" cy="6658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227764"/>
              <a:ext cx="1410076" cy="299153"/>
              <a:chOff x="-246935" y="4515796"/>
              <a:chExt cx="1410076" cy="299153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686406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온라인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1300356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2</a:t>
              </a:r>
              <a:r>
                <a:rPr lang="ko-KR" altLang="en-US" sz="900" spc="-150" dirty="0">
                  <a:latin typeface="+mn-ea"/>
                  <a:ea typeface="+mn-ea"/>
                </a:rPr>
                <a:t>월 </a:t>
              </a:r>
              <a:r>
                <a:rPr lang="en-US" altLang="ko-KR" sz="900" spc="-150" dirty="0">
                  <a:latin typeface="+mn-ea"/>
                  <a:ea typeface="+mn-ea"/>
                </a:rPr>
                <a:t>12</a:t>
              </a:r>
              <a:r>
                <a:rPr lang="ko-KR" altLang="en-US" sz="900" spc="-150" dirty="0">
                  <a:latin typeface="+mn-ea"/>
                  <a:ea typeface="+mn-ea"/>
                </a:rPr>
                <a:t>일</a:t>
              </a:r>
              <a:r>
                <a:rPr lang="en-US" altLang="ko-KR" sz="900" spc="-150" dirty="0">
                  <a:latin typeface="+mn-ea"/>
                  <a:ea typeface="+mn-ea"/>
                </a:rPr>
                <a:t>(</a:t>
              </a:r>
              <a:r>
                <a:rPr lang="ko-KR" altLang="en-US" sz="900" spc="-150" dirty="0">
                  <a:latin typeface="+mn-ea"/>
                  <a:ea typeface="+mn-ea"/>
                </a:rPr>
                <a:t>월</a:t>
              </a:r>
              <a:r>
                <a:rPr lang="en-US" altLang="ko-KR" sz="900" spc="-150" dirty="0">
                  <a:latin typeface="+mn-ea"/>
                  <a:ea typeface="+mn-ea"/>
                </a:rPr>
                <a:t>)</a:t>
              </a:r>
              <a:r>
                <a:rPr lang="ko-KR" altLang="en-US" sz="900" spc="-150" dirty="0">
                  <a:latin typeface="+mn-ea"/>
                  <a:ea typeface="+mn-ea"/>
                </a:rPr>
                <a:t>부터  순차 입학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D71CF3-25DD-4843-808E-BAB6C1D0D9B4}"/>
              </a:ext>
            </a:extLst>
          </p:cNvPr>
          <p:cNvGrpSpPr/>
          <p:nvPr/>
        </p:nvGrpSpPr>
        <p:grpSpPr>
          <a:xfrm>
            <a:off x="1069342" y="3666062"/>
            <a:ext cx="2957766" cy="490075"/>
            <a:chOff x="303685" y="4804535"/>
            <a:chExt cx="7560000" cy="4900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C5EEEB-AAF9-441C-893C-3EFDD74E60E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5D6F40-776B-4741-856D-FF3E308E64E7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7D23F-A34C-4B6D-99A8-461779021BA2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2444966" y="561910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4232920" y="620688"/>
            <a:ext cx="3012579" cy="51496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5645174" y="47679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1100440" y="2155514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 강남에서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6238ED-9793-4C68-974A-D305E27BE5F7}"/>
              </a:ext>
            </a:extLst>
          </p:cNvPr>
          <p:cNvSpPr/>
          <p:nvPr/>
        </p:nvSpPr>
        <p:spPr bwMode="auto">
          <a:xfrm>
            <a:off x="2352400" y="2155514"/>
            <a:ext cx="530695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91C266-17DA-4C43-AD0D-05513CBB00EB}"/>
              </a:ext>
            </a:extLst>
          </p:cNvPr>
          <p:cNvSpPr/>
          <p:nvPr/>
        </p:nvSpPr>
        <p:spPr>
          <a:xfrm>
            <a:off x="2313628" y="207339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2B404C-FE5B-4ADB-9394-D11E8AD4537C}"/>
              </a:ext>
            </a:extLst>
          </p:cNvPr>
          <p:cNvSpPr/>
          <p:nvPr/>
        </p:nvSpPr>
        <p:spPr bwMode="auto">
          <a:xfrm>
            <a:off x="1445708" y="2625638"/>
            <a:ext cx="2142062" cy="6156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925C46-31F0-4633-BEB6-8F3C4B34354E}"/>
              </a:ext>
            </a:extLst>
          </p:cNvPr>
          <p:cNvSpPr/>
          <p:nvPr/>
        </p:nvSpPr>
        <p:spPr>
          <a:xfrm>
            <a:off x="1406936" y="254352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83431"/>
              </p:ext>
            </p:extLst>
          </p:nvPr>
        </p:nvGraphicFramePr>
        <p:xfrm>
          <a:off x="8122928" y="211913"/>
          <a:ext cx="1784470" cy="1964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아래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연결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pc="-100" dirty="0">
                          <a:latin typeface="맑은 고딕" panose="020B0503020000020004" pitchFamily="50" charset="-127"/>
                          <a:ea typeface="+mn-ea"/>
                        </a:rPr>
                        <a:t>http://pf.kakao.com/_hKnRb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638448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9958F4-5E2E-4340-B4A6-8B9AB5173F0E}"/>
              </a:ext>
            </a:extLst>
          </p:cNvPr>
          <p:cNvSpPr/>
          <p:nvPr/>
        </p:nvSpPr>
        <p:spPr bwMode="auto">
          <a:xfrm>
            <a:off x="1300915" y="3732757"/>
            <a:ext cx="530695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EC74E7-56DC-447A-8706-7EC946EC8AA6}"/>
              </a:ext>
            </a:extLst>
          </p:cNvPr>
          <p:cNvSpPr/>
          <p:nvPr/>
        </p:nvSpPr>
        <p:spPr>
          <a:xfrm>
            <a:off x="1262143" y="365064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D7862-1586-4209-83DC-D0A426C3FC12}"/>
              </a:ext>
            </a:extLst>
          </p:cNvPr>
          <p:cNvSpPr/>
          <p:nvPr/>
        </p:nvSpPr>
        <p:spPr bwMode="auto">
          <a:xfrm>
            <a:off x="2265301" y="3880818"/>
            <a:ext cx="530695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5E3B30-BEED-46A9-9CA7-1A12B6950F84}"/>
              </a:ext>
            </a:extLst>
          </p:cNvPr>
          <p:cNvSpPr/>
          <p:nvPr/>
        </p:nvSpPr>
        <p:spPr>
          <a:xfrm>
            <a:off x="2226529" y="379870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951503-3DB5-4B91-98D5-5994DB0D817D}"/>
              </a:ext>
            </a:extLst>
          </p:cNvPr>
          <p:cNvSpPr txBox="1"/>
          <p:nvPr/>
        </p:nvSpPr>
        <p:spPr>
          <a:xfrm>
            <a:off x="1389406" y="4478107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강남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588967BF-29D5-4E22-BBAC-2A67AF24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896650"/>
              </p:ext>
            </p:extLst>
          </p:nvPr>
        </p:nvGraphicFramePr>
        <p:xfrm>
          <a:off x="1164911" y="5028667"/>
          <a:ext cx="2847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2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069164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부터 순차 입학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온라인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</a:tbl>
          </a:graphicData>
        </a:graphic>
      </p:graphicFrame>
      <p:sp>
        <p:nvSpPr>
          <p:cNvPr id="79" name="사각형: 둥근 모서리 5">
            <a:extLst>
              <a:ext uri="{FF2B5EF4-FFF2-40B4-BE49-F238E27FC236}">
                <a16:creationId xmlns:a16="http://schemas.microsoft.com/office/drawing/2014/main" id="{BE572CFC-B62C-416D-961C-1ED2D51DA8A5}"/>
              </a:ext>
            </a:extLst>
          </p:cNvPr>
          <p:cNvSpPr/>
          <p:nvPr/>
        </p:nvSpPr>
        <p:spPr bwMode="auto">
          <a:xfrm>
            <a:off x="1882414" y="5956990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124492-B718-4326-BA79-FC6F54D32099}"/>
              </a:ext>
            </a:extLst>
          </p:cNvPr>
          <p:cNvSpPr/>
          <p:nvPr/>
        </p:nvSpPr>
        <p:spPr>
          <a:xfrm>
            <a:off x="1821085" y="58807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9D9C30-3900-4489-9786-BC447E4B5C78}"/>
              </a:ext>
            </a:extLst>
          </p:cNvPr>
          <p:cNvSpPr/>
          <p:nvPr/>
        </p:nvSpPr>
        <p:spPr bwMode="auto">
          <a:xfrm>
            <a:off x="1838112" y="4502291"/>
            <a:ext cx="681198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13AAB55-4099-4C6A-A75F-7D7E51F142D0}"/>
              </a:ext>
            </a:extLst>
          </p:cNvPr>
          <p:cNvSpPr/>
          <p:nvPr/>
        </p:nvSpPr>
        <p:spPr>
          <a:xfrm>
            <a:off x="1799340" y="44201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4586654" y="707481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강남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9D593869-88E2-4D00-9BD4-94C45D6C3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430471"/>
              </p:ext>
            </p:extLst>
          </p:nvPr>
        </p:nvGraphicFramePr>
        <p:xfrm>
          <a:off x="4269924" y="1192597"/>
          <a:ext cx="29335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423">
                  <a:extLst>
                    <a:ext uri="{9D8B030D-6E8A-4147-A177-3AD203B41FA5}">
                      <a16:colId xmlns:a16="http://schemas.microsoft.com/office/drawing/2014/main" val="359707977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57043935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3144921938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1401405082"/>
                    </a:ext>
                  </a:extLst>
                </a:gridCol>
              </a:tblGrid>
              <a:tr h="295954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원서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접수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성적표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③ 강의선택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및 결제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④ 최종등록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09162"/>
                  </a:ext>
                </a:extLst>
              </a:tr>
            </a:tbl>
          </a:graphicData>
        </a:graphic>
      </p:graphicFrame>
      <p:sp>
        <p:nvSpPr>
          <p:cNvPr id="90" name="화살표: 갈매기형 수장 89">
            <a:extLst>
              <a:ext uri="{FF2B5EF4-FFF2-40B4-BE49-F238E27FC236}">
                <a16:creationId xmlns:a16="http://schemas.microsoft.com/office/drawing/2014/main" id="{675221FD-B218-4325-BC6B-B9D1E3761144}"/>
              </a:ext>
            </a:extLst>
          </p:cNvPr>
          <p:cNvSpPr/>
          <p:nvPr/>
        </p:nvSpPr>
        <p:spPr bwMode="auto">
          <a:xfrm>
            <a:off x="4831992" y="1283954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화살표: 갈매기형 수장 90">
            <a:extLst>
              <a:ext uri="{FF2B5EF4-FFF2-40B4-BE49-F238E27FC236}">
                <a16:creationId xmlns:a16="http://schemas.microsoft.com/office/drawing/2014/main" id="{9CCAA162-1573-46BC-BF26-FAEF8DBEDDB9}"/>
              </a:ext>
            </a:extLst>
          </p:cNvPr>
          <p:cNvSpPr/>
          <p:nvPr/>
        </p:nvSpPr>
        <p:spPr bwMode="auto">
          <a:xfrm>
            <a:off x="5586583" y="1283954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4C1913C-0655-4334-91AC-C342571039DC}"/>
              </a:ext>
            </a:extLst>
          </p:cNvPr>
          <p:cNvSpPr/>
          <p:nvPr/>
        </p:nvSpPr>
        <p:spPr>
          <a:xfrm>
            <a:off x="4250225" y="1859355"/>
            <a:ext cx="3012579" cy="3643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100" dirty="0">
                <a:latin typeface="+mn-ea"/>
                <a:ea typeface="+mn-ea"/>
              </a:rPr>
              <a:t>1) </a:t>
            </a:r>
            <a:r>
              <a:rPr lang="ko-KR" altLang="en-US" sz="1000" b="1" spc="-100" dirty="0">
                <a:latin typeface="+mn-ea"/>
                <a:ea typeface="+mn-ea"/>
              </a:rPr>
              <a:t>원서 접수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원서접수를 완료한 학생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학부모 대상으로 문자를 통해 입학 절차 안내가 이루어집니다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2) </a:t>
            </a:r>
            <a:r>
              <a:rPr lang="ko-KR" altLang="en-US" sz="900" b="1" spc="-100" dirty="0">
                <a:latin typeface="+mn-ea"/>
                <a:ea typeface="+mn-ea"/>
              </a:rPr>
              <a:t>성적표 제출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원서접수 후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성적표 제출하기 버튼 클릭 </a:t>
            </a:r>
            <a:r>
              <a:rPr lang="en-US" altLang="ko-KR" spc="-100" dirty="0">
                <a:latin typeface="+mn-ea"/>
                <a:ea typeface="+mn-ea"/>
              </a:rPr>
              <a:t>&gt; </a:t>
            </a:r>
            <a:r>
              <a:rPr lang="ko-KR" altLang="en-US" spc="-100" dirty="0">
                <a:latin typeface="+mn-ea"/>
                <a:ea typeface="+mn-ea"/>
              </a:rPr>
              <a:t>러셀 강남 </a:t>
            </a:r>
            <a:r>
              <a:rPr lang="ko-KR" altLang="en-US" spc="-100" dirty="0" err="1">
                <a:latin typeface="+mn-ea"/>
                <a:ea typeface="+mn-ea"/>
              </a:rPr>
              <a:t>입학처</a:t>
            </a:r>
            <a:r>
              <a:rPr lang="ko-KR" altLang="en-US" spc="-100" dirty="0">
                <a:latin typeface="+mn-ea"/>
                <a:ea typeface="+mn-ea"/>
              </a:rPr>
              <a:t> </a:t>
            </a:r>
            <a:r>
              <a:rPr lang="ko-KR" altLang="en-US" spc="-100" dirty="0" err="1">
                <a:latin typeface="+mn-ea"/>
                <a:ea typeface="+mn-ea"/>
              </a:rPr>
              <a:t>플친</a:t>
            </a:r>
            <a:r>
              <a:rPr lang="ko-KR" altLang="en-US" spc="-100" dirty="0">
                <a:latin typeface="+mn-ea"/>
                <a:ea typeface="+mn-ea"/>
              </a:rPr>
              <a:t> 추가 </a:t>
            </a:r>
            <a:r>
              <a:rPr lang="en-US" altLang="ko-KR" spc="-100" dirty="0">
                <a:latin typeface="+mn-ea"/>
                <a:ea typeface="+mn-ea"/>
              </a:rPr>
              <a:t>&gt; </a:t>
            </a:r>
            <a:r>
              <a:rPr lang="ko-KR" altLang="en-US" spc="-100" dirty="0">
                <a:latin typeface="+mn-ea"/>
                <a:ea typeface="+mn-ea"/>
              </a:rPr>
              <a:t>상담원 채팅 </a:t>
            </a:r>
            <a:r>
              <a:rPr lang="en-US" altLang="ko-KR" spc="-100" dirty="0">
                <a:latin typeface="+mn-ea"/>
                <a:ea typeface="+mn-ea"/>
              </a:rPr>
              <a:t>&gt; </a:t>
            </a:r>
            <a:r>
              <a:rPr lang="ko-KR" altLang="en-US" spc="-100" dirty="0">
                <a:latin typeface="+mn-ea"/>
                <a:ea typeface="+mn-ea"/>
              </a:rPr>
              <a:t>성적표 이미지 파일을 전송해주시기 바랍니다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문서 번호가 작성된 성적증명서 제출은 필수이며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위조한 성적증명서로 판명될 경우 수강료 납부 및 퇴원 절차를 진행합니다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</a:rPr>
              <a:t>※  </a:t>
            </a:r>
            <a:r>
              <a:rPr lang="ko-KR" altLang="en-US" spc="-100" dirty="0">
                <a:latin typeface="+mn-ea"/>
                <a:ea typeface="+mn-ea"/>
              </a:rPr>
              <a:t>성적표 미 제출 시 그린 전형으로 배정됩니다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3) </a:t>
            </a:r>
            <a:r>
              <a:rPr lang="ko-KR" altLang="en-US" sz="900" b="1" spc="-100" dirty="0">
                <a:latin typeface="+mn-ea"/>
                <a:ea typeface="+mn-ea"/>
              </a:rPr>
              <a:t>강의 선택 및 결제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</a:t>
            </a:r>
            <a:r>
              <a:rPr lang="ko-KR" altLang="en-US" spc="-100" dirty="0">
                <a:latin typeface="+mn-ea"/>
                <a:ea typeface="+mn-ea"/>
              </a:rPr>
              <a:t>  성적표 제출 후 반편성이 완료되면</a:t>
            </a:r>
            <a:r>
              <a:rPr lang="en-US" altLang="ko-KR" spc="-100" dirty="0">
                <a:latin typeface="+mn-ea"/>
                <a:ea typeface="+mn-ea"/>
              </a:rPr>
              <a:t>, </a:t>
            </a:r>
            <a:r>
              <a:rPr lang="ko-KR" altLang="en-US" spc="-100" dirty="0">
                <a:latin typeface="+mn-ea"/>
                <a:ea typeface="+mn-ea"/>
              </a:rPr>
              <a:t>강의 필수 수강 조건에 해당 하는 경우 강의를 등록합니다</a:t>
            </a:r>
            <a:r>
              <a:rPr lang="en-US" altLang="ko-KR" spc="-100" dirty="0">
                <a:latin typeface="+mn-ea"/>
                <a:ea typeface="+mn-ea"/>
              </a:rPr>
              <a:t>.(</a:t>
            </a:r>
            <a:r>
              <a:rPr lang="ko-KR" altLang="en-US" spc="-100" dirty="0">
                <a:latin typeface="+mn-ea"/>
                <a:ea typeface="+mn-ea"/>
              </a:rPr>
              <a:t>필수 수강 </a:t>
            </a:r>
            <a:r>
              <a:rPr lang="ko-KR" altLang="en-US" spc="-100" dirty="0" err="1">
                <a:latin typeface="+mn-ea"/>
                <a:ea typeface="+mn-ea"/>
              </a:rPr>
              <a:t>시수</a:t>
            </a:r>
            <a:r>
              <a:rPr lang="ko-KR" altLang="en-US" spc="-100" dirty="0">
                <a:latin typeface="+mn-ea"/>
                <a:ea typeface="+mn-ea"/>
              </a:rPr>
              <a:t> </a:t>
            </a:r>
            <a:r>
              <a:rPr lang="ko-KR" altLang="en-US" spc="-100" dirty="0" err="1">
                <a:latin typeface="+mn-ea"/>
                <a:ea typeface="+mn-ea"/>
              </a:rPr>
              <a:t>미충족</a:t>
            </a:r>
            <a:r>
              <a:rPr lang="ko-KR" altLang="en-US" spc="-100" dirty="0">
                <a:latin typeface="+mn-ea"/>
                <a:ea typeface="+mn-ea"/>
              </a:rPr>
              <a:t> 시 입학 불가</a:t>
            </a:r>
            <a:r>
              <a:rPr lang="en-US" altLang="ko-KR" spc="-100" dirty="0">
                <a:latin typeface="+mn-ea"/>
                <a:ea typeface="+mn-ea"/>
              </a:rPr>
              <a:t>)</a:t>
            </a:r>
            <a:endParaRPr lang="en-US" altLang="ko-KR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시간표 페이지에서 강의 선택 후 온라인 결제해주시면 됩니다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4) </a:t>
            </a:r>
            <a:r>
              <a:rPr lang="ko-KR" altLang="en-US" sz="900" b="1" spc="-100" dirty="0">
                <a:latin typeface="+mn-ea"/>
                <a:ea typeface="+mn-ea"/>
              </a:rPr>
              <a:t>최종등록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 </a:t>
            </a:r>
            <a:r>
              <a:rPr lang="ko-KR" altLang="en-US" spc="-100" dirty="0">
                <a:latin typeface="+mn-ea"/>
                <a:ea typeface="+mn-ea"/>
              </a:rPr>
              <a:t>강의 등록이 완료되면 자습관 최종등록 안내 드립니다</a:t>
            </a:r>
            <a:r>
              <a:rPr lang="en-US" altLang="ko-KR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EA74171-0293-4577-A221-1ACBB39E74D0}"/>
              </a:ext>
            </a:extLst>
          </p:cNvPr>
          <p:cNvSpPr/>
          <p:nvPr/>
        </p:nvSpPr>
        <p:spPr bwMode="auto">
          <a:xfrm>
            <a:off x="5052872" y="731460"/>
            <a:ext cx="681198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F24D82-F62C-4C25-BF67-8EC6D5304055}"/>
              </a:ext>
            </a:extLst>
          </p:cNvPr>
          <p:cNvSpPr/>
          <p:nvPr/>
        </p:nvSpPr>
        <p:spPr>
          <a:xfrm>
            <a:off x="5014100" y="6493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64070C8-9698-4CD8-81F1-F0BFD738C1DE}"/>
              </a:ext>
            </a:extLst>
          </p:cNvPr>
          <p:cNvSpPr/>
          <p:nvPr/>
        </p:nvSpPr>
        <p:spPr bwMode="auto">
          <a:xfrm>
            <a:off x="1122655" y="4944115"/>
            <a:ext cx="2920241" cy="91863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44094-46CB-40BF-BCF3-0B7F69DC51A7}"/>
              </a:ext>
            </a:extLst>
          </p:cNvPr>
          <p:cNvSpPr/>
          <p:nvPr/>
        </p:nvSpPr>
        <p:spPr>
          <a:xfrm>
            <a:off x="1083884" y="48619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03DBFB-9FDD-41E2-9C12-92E37AFC66D8}"/>
              </a:ext>
            </a:extLst>
          </p:cNvPr>
          <p:cNvSpPr/>
          <p:nvPr/>
        </p:nvSpPr>
        <p:spPr bwMode="auto">
          <a:xfrm>
            <a:off x="5014100" y="1884632"/>
            <a:ext cx="953542" cy="228322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D5DF2F8B-4996-46E9-B34F-EA8B2B14E6DF}"/>
              </a:ext>
            </a:extLst>
          </p:cNvPr>
          <p:cNvSpPr/>
          <p:nvPr/>
        </p:nvSpPr>
        <p:spPr bwMode="auto">
          <a:xfrm>
            <a:off x="6341174" y="1283954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C3C61D-10FC-49F8-B2D1-3B11050FDB82}"/>
              </a:ext>
            </a:extLst>
          </p:cNvPr>
          <p:cNvSpPr/>
          <p:nvPr/>
        </p:nvSpPr>
        <p:spPr bwMode="auto">
          <a:xfrm>
            <a:off x="5054614" y="2695383"/>
            <a:ext cx="913028" cy="228322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제출하기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187C10-A63A-42F0-A233-F15CC1CD6E28}"/>
              </a:ext>
            </a:extLst>
          </p:cNvPr>
          <p:cNvSpPr/>
          <p:nvPr/>
        </p:nvSpPr>
        <p:spPr>
          <a:xfrm>
            <a:off x="4968352" y="181178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6ED24EB-E3B6-4DF6-8CC8-C1F33E2E07F6}"/>
              </a:ext>
            </a:extLst>
          </p:cNvPr>
          <p:cNvSpPr/>
          <p:nvPr/>
        </p:nvSpPr>
        <p:spPr>
          <a:xfrm>
            <a:off x="4991085" y="26191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71844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833649" y="1408838"/>
            <a:ext cx="2938987" cy="42124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792760" y="764704"/>
            <a:ext cx="3012579" cy="518457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4195541" y="494899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45802"/>
              </p:ext>
            </p:extLst>
          </p:nvPr>
        </p:nvGraphicFramePr>
        <p:xfrm>
          <a:off x="8122928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공지로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3146494" y="870931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강남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879C48-00AC-491B-B1AE-3D0DC897AE00}"/>
              </a:ext>
            </a:extLst>
          </p:cNvPr>
          <p:cNvSpPr/>
          <p:nvPr/>
        </p:nvSpPr>
        <p:spPr bwMode="auto">
          <a:xfrm>
            <a:off x="3603239" y="887709"/>
            <a:ext cx="681198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796D62-00E8-4547-A402-E480577A1D2D}"/>
              </a:ext>
            </a:extLst>
          </p:cNvPr>
          <p:cNvSpPr/>
          <p:nvPr/>
        </p:nvSpPr>
        <p:spPr>
          <a:xfrm>
            <a:off x="3564467" y="8055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2753986" y="132672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D472F-F2AD-4C4E-BC57-E0DA9D4E9700}"/>
              </a:ext>
            </a:extLst>
          </p:cNvPr>
          <p:cNvSpPr txBox="1"/>
          <p:nvPr/>
        </p:nvSpPr>
        <p:spPr>
          <a:xfrm>
            <a:off x="3914374" y="3356993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+mn-ea"/>
                <a:ea typeface="+mn-ea"/>
              </a:rPr>
              <a:t>추후 공지</a:t>
            </a:r>
          </a:p>
        </p:txBody>
      </p:sp>
    </p:spTree>
    <p:extLst>
      <p:ext uri="{BB962C8B-B14F-4D97-AF65-F5344CB8AC3E}">
        <p14:creationId xmlns:p14="http://schemas.microsoft.com/office/powerpoint/2010/main" val="1988708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8680667-1D8D-4236-BDA0-0D6416DE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48" y="3260494"/>
            <a:ext cx="2767777" cy="31663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311151"/>
            <a:ext cx="316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전국 최상위권이 러셀 강남을 선택하는 이유</a:t>
            </a:r>
            <a:r>
              <a:rPr lang="en-US" altLang="ko-KR" sz="12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200" b="1" spc="-100" dirty="0">
                <a:latin typeface="+mn-ea"/>
                <a:ea typeface="+mn-ea"/>
              </a:rPr>
              <a:t>하고 있습니다</a:t>
            </a:r>
            <a:r>
              <a:rPr lang="en-US" altLang="ko-KR" sz="12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63358"/>
              </p:ext>
            </p:extLst>
          </p:nvPr>
        </p:nvGraphicFramePr>
        <p:xfrm>
          <a:off x="8122928" y="211913"/>
          <a:ext cx="1800000" cy="300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내용과 동일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강남학원 재수생 우선선발반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러셀 강남 탭 중 입시결과 내용 동일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https://mrusselgn.megastudy.net/intro/2024/first/index.asp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클릭 시 데이터 산출 기준 노출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3-1 </a:t>
                      </a:r>
                      <a:r>
                        <a:rPr kumimoji="0" lang="ko-KR" altLang="en-US" sz="9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상세 내용</a:t>
                      </a:r>
                      <a:endParaRPr kumimoji="0" lang="en-US" altLang="ko-KR" sz="900" b="1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러셀 강남학원 자습전용관 합격 결과 기준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(18~23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단과수강생 제외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복수대학 합격자 포함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03649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96D524-3F72-4C80-9568-FB53C82F62E4}"/>
              </a:ext>
            </a:extLst>
          </p:cNvPr>
          <p:cNvSpPr/>
          <p:nvPr/>
        </p:nvSpPr>
        <p:spPr bwMode="auto">
          <a:xfrm>
            <a:off x="1342530" y="1311151"/>
            <a:ext cx="670828" cy="2435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2662C-1806-48F5-AADF-B30F6D10B2B3}"/>
              </a:ext>
            </a:extLst>
          </p:cNvPr>
          <p:cNvSpPr/>
          <p:nvPr/>
        </p:nvSpPr>
        <p:spPr>
          <a:xfrm>
            <a:off x="1303758" y="12290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2DFC97-D1BF-4B4F-BECC-0BEE532EC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99" y="1910397"/>
            <a:ext cx="2682703" cy="297999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F2FBFF-D365-43A3-B5DE-3AB4E83126A8}"/>
              </a:ext>
            </a:extLst>
          </p:cNvPr>
          <p:cNvSpPr/>
          <p:nvPr/>
        </p:nvSpPr>
        <p:spPr>
          <a:xfrm>
            <a:off x="3446464" y="620685"/>
            <a:ext cx="3012579" cy="604867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Fill">
            <a:extLst>
              <a:ext uri="{FF2B5EF4-FFF2-40B4-BE49-F238E27FC236}">
                <a16:creationId xmlns:a16="http://schemas.microsoft.com/office/drawing/2014/main" id="{A659253A-817B-4C7F-B8E5-4C7C6847A9B8}"/>
              </a:ext>
            </a:extLst>
          </p:cNvPr>
          <p:cNvSpPr>
            <a:spLocks/>
          </p:cNvSpPr>
          <p:nvPr/>
        </p:nvSpPr>
        <p:spPr bwMode="auto">
          <a:xfrm rot="5400000">
            <a:off x="4863857" y="566907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004A3E-06E0-48A8-962A-AF802845C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987"/>
          <a:stretch/>
        </p:blipFill>
        <p:spPr>
          <a:xfrm>
            <a:off x="377475" y="4874864"/>
            <a:ext cx="2680127" cy="144998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6886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531532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41A4E-B966-4B0D-8FB4-4D94E7AF1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589" y="764704"/>
            <a:ext cx="2767777" cy="249513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5054BE-681F-42BB-9661-E92E3908DF0A}"/>
              </a:ext>
            </a:extLst>
          </p:cNvPr>
          <p:cNvSpPr/>
          <p:nvPr/>
        </p:nvSpPr>
        <p:spPr>
          <a:xfrm>
            <a:off x="233485" y="18152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269C91A-73FF-44BD-A379-7C8750EE518C}"/>
              </a:ext>
            </a:extLst>
          </p:cNvPr>
          <p:cNvSpPr/>
          <p:nvPr/>
        </p:nvSpPr>
        <p:spPr>
          <a:xfrm>
            <a:off x="3535592" y="6878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D82937-9143-49D8-AB3A-05C1A2E09331}"/>
              </a:ext>
            </a:extLst>
          </p:cNvPr>
          <p:cNvSpPr/>
          <p:nvPr/>
        </p:nvSpPr>
        <p:spPr bwMode="auto">
          <a:xfrm>
            <a:off x="2173740" y="1869953"/>
            <a:ext cx="835043" cy="2435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497BEB2-79DD-4872-A062-070115974633}"/>
              </a:ext>
            </a:extLst>
          </p:cNvPr>
          <p:cNvSpPr/>
          <p:nvPr/>
        </p:nvSpPr>
        <p:spPr>
          <a:xfrm>
            <a:off x="2134969" y="178783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FE2896-7B02-4B53-AF2C-ADEAA7B3C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969" y="5878556"/>
            <a:ext cx="2628900" cy="52387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572AB8-659B-416A-9EE7-61D8F1009A04}"/>
              </a:ext>
            </a:extLst>
          </p:cNvPr>
          <p:cNvSpPr/>
          <p:nvPr/>
        </p:nvSpPr>
        <p:spPr>
          <a:xfrm>
            <a:off x="6679113" y="5742847"/>
            <a:ext cx="436559" cy="21190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544092"/>
              </p:ext>
            </p:extLst>
          </p:nvPr>
        </p:nvGraphicFramePr>
        <p:xfrm>
          <a:off x="8104412" y="211913"/>
          <a:ext cx="1800000" cy="76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 학원 합격생 후기로만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4826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0196E5-5B53-4C91-84A9-4E89716FA5E9}"/>
              </a:ext>
            </a:extLst>
          </p:cNvPr>
          <p:cNvSpPr/>
          <p:nvPr/>
        </p:nvSpPr>
        <p:spPr>
          <a:xfrm>
            <a:off x="3668613" y="332656"/>
            <a:ext cx="3012579" cy="6478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78799E-C535-4A48-97E4-37AD5C9CC528}"/>
              </a:ext>
            </a:extLst>
          </p:cNvPr>
          <p:cNvSpPr/>
          <p:nvPr/>
        </p:nvSpPr>
        <p:spPr>
          <a:xfrm>
            <a:off x="6659403" y="40034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7291120-92AD-4235-93FE-105E05B5AC6D}"/>
              </a:ext>
            </a:extLst>
          </p:cNvPr>
          <p:cNvSpPr/>
          <p:nvPr/>
        </p:nvSpPr>
        <p:spPr>
          <a:xfrm>
            <a:off x="526816" y="337485"/>
            <a:ext cx="3012579" cy="6478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A0AF9F7-15A1-4185-93C9-E3F254D533EF}"/>
              </a:ext>
            </a:extLst>
          </p:cNvPr>
          <p:cNvSpPr/>
          <p:nvPr/>
        </p:nvSpPr>
        <p:spPr>
          <a:xfrm>
            <a:off x="550225" y="409085"/>
            <a:ext cx="2957858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01A913-4F6B-4618-9A33-DADCA0870888}"/>
              </a:ext>
            </a:extLst>
          </p:cNvPr>
          <p:cNvSpPr/>
          <p:nvPr/>
        </p:nvSpPr>
        <p:spPr>
          <a:xfrm>
            <a:off x="551873" y="489062"/>
            <a:ext cx="2943069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2C053CE-1B4A-4A2A-A30B-F103D88CF747}"/>
              </a:ext>
            </a:extLst>
          </p:cNvPr>
          <p:cNvGrpSpPr/>
          <p:nvPr/>
        </p:nvGrpSpPr>
        <p:grpSpPr>
          <a:xfrm>
            <a:off x="1495468" y="907866"/>
            <a:ext cx="1268862" cy="437877"/>
            <a:chOff x="1673192" y="1029594"/>
            <a:chExt cx="1268862" cy="43787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67C44-8901-42F5-992D-AA64F61CF81A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298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0A8E380-C688-4E57-95E1-3BFB8F090E5F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93.3%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2384253-C5C4-4A04-A9F2-2D9AF1E646E2}"/>
              </a:ext>
            </a:extLst>
          </p:cNvPr>
          <p:cNvSpPr/>
          <p:nvPr/>
        </p:nvSpPr>
        <p:spPr>
          <a:xfrm>
            <a:off x="559315" y="2506229"/>
            <a:ext cx="2957858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3583A95-63CD-400D-88FE-34B7823AD6F8}"/>
              </a:ext>
            </a:extLst>
          </p:cNvPr>
          <p:cNvSpPr/>
          <p:nvPr/>
        </p:nvSpPr>
        <p:spPr>
          <a:xfrm>
            <a:off x="505676" y="3521367"/>
            <a:ext cx="3033719" cy="2308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러셀에서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좋았던 점은 모의고사 이후 총평 적는 것입니다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3B3028C-05E4-4176-9CFD-E9BC690531E0}"/>
              </a:ext>
            </a:extLst>
          </p:cNvPr>
          <p:cNvSpPr/>
          <p:nvPr/>
        </p:nvSpPr>
        <p:spPr>
          <a:xfrm>
            <a:off x="560964" y="2586206"/>
            <a:ext cx="2956210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경희대학교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정연욱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C28CC3F-256F-476B-A4E5-E14ECD7A2498}"/>
              </a:ext>
            </a:extLst>
          </p:cNvPr>
          <p:cNvSpPr/>
          <p:nvPr/>
        </p:nvSpPr>
        <p:spPr>
          <a:xfrm>
            <a:off x="568403" y="3905510"/>
            <a:ext cx="2939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모의고사를 풀고 난 직후 다시 그때 상황을 복기해서 나의 약점이나 부족했던 부분들을 찾아내는 게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학습 방향성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을 정하는 데에 큰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BBE932F-1D38-4FBC-99B0-CB1498F5E45D}"/>
              </a:ext>
            </a:extLst>
          </p:cNvPr>
          <p:cNvGrpSpPr/>
          <p:nvPr/>
        </p:nvGrpSpPr>
        <p:grpSpPr>
          <a:xfrm>
            <a:off x="1413555" y="3038383"/>
            <a:ext cx="1268862" cy="437877"/>
            <a:chOff x="1673192" y="1029594"/>
            <a:chExt cx="1268862" cy="437877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9C1DF07-4100-4EFE-91D5-632545A943AB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ED5E2FA4-FCAD-45D7-9FC9-B2E87F4085CD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72.9%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04B1D56-2B09-4970-87F3-A80269BB4BAC}"/>
              </a:ext>
            </a:extLst>
          </p:cNvPr>
          <p:cNvSpPr/>
          <p:nvPr/>
        </p:nvSpPr>
        <p:spPr>
          <a:xfrm>
            <a:off x="478072" y="3364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E58BE28-D02F-430B-B062-01ED551B55AF}"/>
              </a:ext>
            </a:extLst>
          </p:cNvPr>
          <p:cNvSpPr/>
          <p:nvPr/>
        </p:nvSpPr>
        <p:spPr>
          <a:xfrm>
            <a:off x="565013" y="1424223"/>
            <a:ext cx="2943069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학원에 공부를 잘하고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하는 친구들이 많아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면학분위기가 잘 조성되어 있어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209F92D-DF04-40F5-A1A3-05101B4A917D}"/>
              </a:ext>
            </a:extLst>
          </p:cNvPr>
          <p:cNvSpPr/>
          <p:nvPr/>
        </p:nvSpPr>
        <p:spPr>
          <a:xfrm>
            <a:off x="559314" y="1808366"/>
            <a:ext cx="2948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주변 학생들이 열심히 공부하니 자극도 받고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생활패턴을 보고 배울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시간표에 맞춰서 생활할 수 있게 지도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해주는 것이 가장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526A756-D5F1-4D76-858B-D36302A61317}"/>
              </a:ext>
            </a:extLst>
          </p:cNvPr>
          <p:cNvSpPr/>
          <p:nvPr/>
        </p:nvSpPr>
        <p:spPr>
          <a:xfrm>
            <a:off x="568403" y="4581673"/>
            <a:ext cx="2939679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48A3456-FC0C-44B7-A075-0677F6D54B88}"/>
              </a:ext>
            </a:extLst>
          </p:cNvPr>
          <p:cNvSpPr/>
          <p:nvPr/>
        </p:nvSpPr>
        <p:spPr>
          <a:xfrm>
            <a:off x="504676" y="5565253"/>
            <a:ext cx="3097344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항시 바자관 내에 조교 선생님들이 관리 감독을 해 주시기에 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딴짓을 하는 학생들이 거의 없었습니다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7E1C882-02F4-4653-B051-6FCFBDC0F907}"/>
              </a:ext>
            </a:extLst>
          </p:cNvPr>
          <p:cNvSpPr/>
          <p:nvPr/>
        </p:nvSpPr>
        <p:spPr>
          <a:xfrm>
            <a:off x="570053" y="4661650"/>
            <a:ext cx="2938030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한양대학교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000" b="1" spc="-100" dirty="0">
                <a:solidFill>
                  <a:schemeClr val="tx1"/>
                </a:solidFill>
                <a:latin typeface="맑은 고딕" panose="020B0503020000020004" pitchFamily="50" charset="-127"/>
              </a:rPr>
              <a:t>ERICA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김상훈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2055168-676D-4737-9F14-533093C7B46F}"/>
              </a:ext>
            </a:extLst>
          </p:cNvPr>
          <p:cNvSpPr/>
          <p:nvPr/>
        </p:nvSpPr>
        <p:spPr>
          <a:xfrm>
            <a:off x="577493" y="5980954"/>
            <a:ext cx="2917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 넓은 책상과 책장 그리고 낡은 곳이 없는 깨끗한 인테리어가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마지막으로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표준시간표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 있어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리듬에 맞춰 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할 수 있었던 것 또한 장점이라고 생각합니다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D88FE40-1A2E-4F33-A446-3B9775D90135}"/>
              </a:ext>
            </a:extLst>
          </p:cNvPr>
          <p:cNvGrpSpPr/>
          <p:nvPr/>
        </p:nvGrpSpPr>
        <p:grpSpPr>
          <a:xfrm>
            <a:off x="1495468" y="5055692"/>
            <a:ext cx="1268862" cy="437877"/>
            <a:chOff x="1673192" y="1029594"/>
            <a:chExt cx="1268862" cy="437877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2ED4994-245C-4584-94BA-61E2A34391C9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230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DF995B5-7CCE-4684-92DA-72DD65E98C9B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09DF555-9C1B-4A9F-9CDF-329EAF9FD0A7}"/>
              </a:ext>
            </a:extLst>
          </p:cNvPr>
          <p:cNvSpPr/>
          <p:nvPr/>
        </p:nvSpPr>
        <p:spPr>
          <a:xfrm>
            <a:off x="3698167" y="409085"/>
            <a:ext cx="2953469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494EDDC-6049-4B77-B158-E73D9D1393A6}"/>
              </a:ext>
            </a:extLst>
          </p:cNvPr>
          <p:cNvSpPr/>
          <p:nvPr/>
        </p:nvSpPr>
        <p:spPr>
          <a:xfrm>
            <a:off x="3725340" y="1411666"/>
            <a:ext cx="2926296" cy="2308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러셀의 장점은 학생을 최우선으로 고려한다는 점입니다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DAF7B-52EC-4BA2-8736-47B921175A49}"/>
              </a:ext>
            </a:extLst>
          </p:cNvPr>
          <p:cNvSpPr/>
          <p:nvPr/>
        </p:nvSpPr>
        <p:spPr>
          <a:xfrm>
            <a:off x="3712201" y="508063"/>
            <a:ext cx="2939436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조선대학교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김한수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4A8A604-9BE3-4E4A-B17E-76C5BA7ECD40}"/>
              </a:ext>
            </a:extLst>
          </p:cNvPr>
          <p:cNvSpPr/>
          <p:nvPr/>
        </p:nvSpPr>
        <p:spPr>
          <a:xfrm>
            <a:off x="3719641" y="1827367"/>
            <a:ext cx="2926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시간표의 구성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 자리의 배치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 조성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등 사소할 수 있는 부분까지도 학생들을 고려해서 짜였다는 점이 다른 학원과 대비되는 가장 큰 장점인 것 같습니다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DE320E8-1731-4F3E-8C9B-164F001440B0}"/>
              </a:ext>
            </a:extLst>
          </p:cNvPr>
          <p:cNvGrpSpPr/>
          <p:nvPr/>
        </p:nvGrpSpPr>
        <p:grpSpPr>
          <a:xfrm>
            <a:off x="4633388" y="917649"/>
            <a:ext cx="1268862" cy="437877"/>
            <a:chOff x="1673192" y="1029594"/>
            <a:chExt cx="1268862" cy="437877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6558B11-A8BE-408B-B730-A2346AA778B6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269.5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9CB6A77-B053-4B1B-9D28-9FC2969A2FAB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27480B-7461-4443-BD09-69D39CB5D359}"/>
              </a:ext>
            </a:extLst>
          </p:cNvPr>
          <p:cNvSpPr/>
          <p:nvPr/>
        </p:nvSpPr>
        <p:spPr bwMode="auto">
          <a:xfrm>
            <a:off x="3719641" y="2506229"/>
            <a:ext cx="2926296" cy="76151"/>
          </a:xfrm>
          <a:prstGeom prst="rect">
            <a:avLst/>
          </a:prstGeom>
          <a:solidFill>
            <a:schemeClr val="bg1">
              <a:lumMod val="7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3DB615E-44C7-4D94-A739-C4D448BB13A0}"/>
              </a:ext>
            </a:extLst>
          </p:cNvPr>
          <p:cNvSpPr/>
          <p:nvPr/>
        </p:nvSpPr>
        <p:spPr bwMode="auto">
          <a:xfrm>
            <a:off x="3719641" y="2506229"/>
            <a:ext cx="890537" cy="76151"/>
          </a:xfrm>
          <a:prstGeom prst="rect">
            <a:avLst/>
          </a:prstGeom>
          <a:solidFill>
            <a:srgbClr val="41414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704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954661" y="1536716"/>
            <a:ext cx="3384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강남에서 최상위권 대입성공이 가능한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강남만의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100" b="1" spc="-100" dirty="0">
                <a:latin typeface="+mn-ea"/>
                <a:ea typeface="+mn-ea"/>
              </a:rPr>
              <a:t>이었습니다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8328"/>
              </p:ext>
            </p:extLst>
          </p:nvPr>
        </p:nvGraphicFramePr>
        <p:xfrm>
          <a:off x="8104412" y="211913"/>
          <a:ext cx="1800000" cy="108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1123305" y="921109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2536669" y="3737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1150744" y="983918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4378550" y="1412776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4370843" y="933754"/>
            <a:ext cx="3012579" cy="495401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4527161" y="3124268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4507403" y="3359353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5707172" y="5603449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5919936" y="5603449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6003545" y="5603449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4314745" y="308032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4474074" y="3086574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6088833" y="560484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5771224" y="489357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5671969" y="1043444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1236916" y="1547159"/>
            <a:ext cx="586974" cy="2045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1198144" y="146504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1172412" y="1731691"/>
            <a:ext cx="651477" cy="2045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1133641" y="16495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BA24BD-7B8B-4C3B-9209-392F16DF26D5}"/>
              </a:ext>
            </a:extLst>
          </p:cNvPr>
          <p:cNvGrpSpPr/>
          <p:nvPr/>
        </p:nvGrpSpPr>
        <p:grpSpPr>
          <a:xfrm>
            <a:off x="1277807" y="2174752"/>
            <a:ext cx="2786097" cy="2128580"/>
            <a:chOff x="1496430" y="2256884"/>
            <a:chExt cx="5185818" cy="3431103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A7E7524-704A-4558-868A-BC9C092EE1A1}"/>
                </a:ext>
              </a:extLst>
            </p:cNvPr>
            <p:cNvSpPr/>
            <p:nvPr/>
          </p:nvSpPr>
          <p:spPr bwMode="auto">
            <a:xfrm>
              <a:off x="2356689" y="2607649"/>
              <a:ext cx="3297939" cy="2880000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모서리가 둥근 직사각형 5">
              <a:extLst>
                <a:ext uri="{FF2B5EF4-FFF2-40B4-BE49-F238E27FC236}">
                  <a16:creationId xmlns:a16="http://schemas.microsoft.com/office/drawing/2014/main" id="{33C308F4-EB45-4982-B6D1-BEE389D4A61E}"/>
                </a:ext>
              </a:extLst>
            </p:cNvPr>
            <p:cNvSpPr/>
            <p:nvPr/>
          </p:nvSpPr>
          <p:spPr bwMode="auto">
            <a:xfrm>
              <a:off x="3116375" y="225688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모서리가 둥근 직사각형 32">
              <a:extLst>
                <a:ext uri="{FF2B5EF4-FFF2-40B4-BE49-F238E27FC236}">
                  <a16:creationId xmlns:a16="http://schemas.microsoft.com/office/drawing/2014/main" id="{E9A31C53-0CDC-49D6-BC08-D9F05C16DF60}"/>
                </a:ext>
              </a:extLst>
            </p:cNvPr>
            <p:cNvSpPr/>
            <p:nvPr/>
          </p:nvSpPr>
          <p:spPr bwMode="auto">
            <a:xfrm>
              <a:off x="1497781" y="346490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모서리가 둥근 직사각형 33">
              <a:extLst>
                <a:ext uri="{FF2B5EF4-FFF2-40B4-BE49-F238E27FC236}">
                  <a16:creationId xmlns:a16="http://schemas.microsoft.com/office/drawing/2014/main" id="{0C1732D1-521D-47F4-A978-99B980441800}"/>
                </a:ext>
              </a:extLst>
            </p:cNvPr>
            <p:cNvSpPr/>
            <p:nvPr/>
          </p:nvSpPr>
          <p:spPr bwMode="auto">
            <a:xfrm>
              <a:off x="4736555" y="346490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모서리가 둥근 직사각형 34">
              <a:extLst>
                <a:ext uri="{FF2B5EF4-FFF2-40B4-BE49-F238E27FC236}">
                  <a16:creationId xmlns:a16="http://schemas.microsoft.com/office/drawing/2014/main" id="{6C3ED4F0-6B62-4F60-8B3B-5D063CFF5794}"/>
                </a:ext>
              </a:extLst>
            </p:cNvPr>
            <p:cNvSpPr/>
            <p:nvPr/>
          </p:nvSpPr>
          <p:spPr bwMode="auto">
            <a:xfrm>
              <a:off x="2072680" y="472514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35">
              <a:extLst>
                <a:ext uri="{FF2B5EF4-FFF2-40B4-BE49-F238E27FC236}">
                  <a16:creationId xmlns:a16="http://schemas.microsoft.com/office/drawing/2014/main" id="{057F74FE-52C1-4FAC-BE7F-880D993C62BE}"/>
                </a:ext>
              </a:extLst>
            </p:cNvPr>
            <p:cNvSpPr/>
            <p:nvPr/>
          </p:nvSpPr>
          <p:spPr bwMode="auto">
            <a:xfrm>
              <a:off x="4165324" y="4725144"/>
              <a:ext cx="1800000" cy="93600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E7A3C6A-98E0-4554-AE0A-454208471559}"/>
                </a:ext>
              </a:extLst>
            </p:cNvPr>
            <p:cNvSpPr/>
            <p:nvPr/>
          </p:nvSpPr>
          <p:spPr>
            <a:xfrm>
              <a:off x="3296194" y="3791897"/>
              <a:ext cx="1440360" cy="893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pc="-100" dirty="0">
                  <a:latin typeface="+mn-ea"/>
                  <a:ea typeface="+mn-ea"/>
                </a:rPr>
                <a:t>수능에</a:t>
              </a:r>
              <a:endParaRPr lang="en-US" altLang="ko-KR" sz="1000" b="1" spc="-100" dirty="0">
                <a:latin typeface="+mn-ea"/>
                <a:ea typeface="+mn-ea"/>
              </a:endParaRPr>
            </a:p>
            <a:p>
              <a:pPr algn="ctr"/>
              <a:r>
                <a:rPr lang="ko-KR" altLang="en-US" sz="1000" b="1" spc="-100" dirty="0">
                  <a:latin typeface="+mn-ea"/>
                  <a:ea typeface="+mn-ea"/>
                </a:rPr>
                <a:t>최적화된</a:t>
              </a:r>
              <a:r>
                <a:rPr lang="en-US" altLang="ko-KR" sz="1000" b="1" spc="-100" dirty="0">
                  <a:latin typeface="+mn-ea"/>
                  <a:ea typeface="+mn-ea"/>
                </a:rPr>
                <a:t> </a:t>
              </a:r>
              <a:r>
                <a:rPr lang="ko-KR" altLang="en-US" sz="1000" b="1" spc="-100" dirty="0">
                  <a:latin typeface="+mn-ea"/>
                  <a:ea typeface="+mn-ea"/>
                </a:rPr>
                <a:t>시스템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423BAA-921C-404A-A738-B6B72A0C50E5}"/>
                </a:ext>
              </a:extLst>
            </p:cNvPr>
            <p:cNvSpPr txBox="1"/>
            <p:nvPr/>
          </p:nvSpPr>
          <p:spPr>
            <a:xfrm>
              <a:off x="3216286" y="2641675"/>
              <a:ext cx="1654661" cy="496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면학분위기로 소문난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 err="1">
                  <a:solidFill>
                    <a:srgbClr val="0070C0"/>
                  </a:solidFill>
                  <a:latin typeface="+mn-ea"/>
                  <a:ea typeface="+mn-ea"/>
                </a:rPr>
                <a:t>바른공부</a:t>
              </a:r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b="1" spc="-100" dirty="0" err="1">
                  <a:solidFill>
                    <a:srgbClr val="0070C0"/>
                  </a:solidFill>
                  <a:latin typeface="+mn-ea"/>
                  <a:ea typeface="+mn-ea"/>
                </a:rPr>
                <a:t>자습전용관</a:t>
              </a:r>
              <a:endParaRPr lang="en-US" altLang="ko-KR" sz="700" b="1" spc="-100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435C89-EE78-4E8E-9A5C-8F86F4ADB16A}"/>
                </a:ext>
              </a:extLst>
            </p:cNvPr>
            <p:cNvSpPr txBox="1"/>
            <p:nvPr/>
          </p:nvSpPr>
          <p:spPr>
            <a:xfrm>
              <a:off x="3125619" y="2258011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01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68D1775-81FF-4ECB-B66F-96856894B63B}"/>
                </a:ext>
              </a:extLst>
            </p:cNvPr>
            <p:cNvSpPr txBox="1"/>
            <p:nvPr/>
          </p:nvSpPr>
          <p:spPr>
            <a:xfrm>
              <a:off x="4656998" y="3754320"/>
              <a:ext cx="2025250" cy="669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 err="1">
                  <a:latin typeface="+mn-ea"/>
                  <a:ea typeface="+mn-ea"/>
                </a:rPr>
                <a:t>메가스터디</a:t>
              </a:r>
              <a:r>
                <a:rPr lang="ko-KR" altLang="en-US" sz="700" b="1" spc="-100" dirty="0">
                  <a:latin typeface="+mn-ea"/>
                  <a:ea typeface="+mn-ea"/>
                </a:rPr>
                <a:t> </a:t>
              </a:r>
              <a:r>
                <a:rPr lang="ko-KR" altLang="en-US" sz="700" b="1" spc="-100" dirty="0" err="1">
                  <a:latin typeface="+mn-ea"/>
                  <a:ea typeface="+mn-ea"/>
                </a:rPr>
                <a:t>온∙오프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latin typeface="+mn-ea"/>
                  <a:ea typeface="+mn-ea"/>
                </a:rPr>
                <a:t>수능 전문 강사진의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최상위권 수준별 맞춤 단과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B80D000-FB37-43A9-B0B4-4906AD174B1B}"/>
                </a:ext>
              </a:extLst>
            </p:cNvPr>
            <p:cNvSpPr txBox="1"/>
            <p:nvPr/>
          </p:nvSpPr>
          <p:spPr>
            <a:xfrm>
              <a:off x="4745312" y="3467720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02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449D80-9288-41AF-AFC0-C1023471506D}"/>
                </a:ext>
              </a:extLst>
            </p:cNvPr>
            <p:cNvSpPr txBox="1"/>
            <p:nvPr/>
          </p:nvSpPr>
          <p:spPr>
            <a:xfrm>
              <a:off x="4301707" y="4993431"/>
              <a:ext cx="1636331" cy="69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최상위권 전문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latin typeface="+mn-ea"/>
                  <a:ea typeface="+mn-ea"/>
                </a:rPr>
                <a:t>입시 담임선생님의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체계적인 관리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107567C-8803-4F14-909C-ECB7CEBC6E65}"/>
                </a:ext>
              </a:extLst>
            </p:cNvPr>
            <p:cNvSpPr txBox="1"/>
            <p:nvPr/>
          </p:nvSpPr>
          <p:spPr>
            <a:xfrm>
              <a:off x="4161286" y="4732649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03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DC9B7C-ABDE-4D33-B3F5-6B2264674D93}"/>
                </a:ext>
              </a:extLst>
            </p:cNvPr>
            <p:cNvSpPr txBox="1"/>
            <p:nvPr/>
          </p:nvSpPr>
          <p:spPr>
            <a:xfrm>
              <a:off x="2150310" y="5031456"/>
              <a:ext cx="1824138" cy="496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학습 의욕을 높여주는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 err="1">
                  <a:solidFill>
                    <a:srgbClr val="0070C0"/>
                  </a:solidFill>
                  <a:latin typeface="+mn-ea"/>
                  <a:ea typeface="+mn-ea"/>
                </a:rPr>
                <a:t>승반∙강반</a:t>
              </a:r>
              <a:r>
                <a:rPr lang="en-US" altLang="ko-KR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장학 제도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4E24F20-F9E0-442E-A717-D0846C654438}"/>
                </a:ext>
              </a:extLst>
            </p:cNvPr>
            <p:cNvSpPr txBox="1"/>
            <p:nvPr/>
          </p:nvSpPr>
          <p:spPr>
            <a:xfrm>
              <a:off x="2073279" y="4732649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04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AC23514-D542-4876-ADE2-13FCD2A1F65A}"/>
                </a:ext>
              </a:extLst>
            </p:cNvPr>
            <p:cNvSpPr txBox="1"/>
            <p:nvPr/>
          </p:nvSpPr>
          <p:spPr>
            <a:xfrm>
              <a:off x="1528242" y="3770331"/>
              <a:ext cx="1925212" cy="669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spc="-100" dirty="0">
                  <a:latin typeface="+mn-ea"/>
                  <a:ea typeface="+mn-ea"/>
                </a:rPr>
                <a:t>최상위권 대학에 합격한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latin typeface="+mn-ea"/>
                  <a:ea typeface="+mn-ea"/>
                </a:rPr>
                <a:t>선배들이 학습한</a:t>
              </a:r>
              <a:endParaRPr lang="en-US" altLang="ko-KR" sz="700" b="1" spc="-100" dirty="0">
                <a:latin typeface="+mn-ea"/>
                <a:ea typeface="+mn-ea"/>
              </a:endParaRPr>
            </a:p>
            <a:p>
              <a:r>
                <a:rPr lang="ko-KR" altLang="en-US" sz="700" b="1" spc="-100" dirty="0">
                  <a:solidFill>
                    <a:srgbClr val="0070C0"/>
                  </a:solidFill>
                  <a:latin typeface="+mn-ea"/>
                  <a:ea typeface="+mn-ea"/>
                </a:rPr>
                <a:t>실전 학습 콘텐츠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8571DC0-9562-436F-B5FE-60CB8454C252}"/>
                </a:ext>
              </a:extLst>
            </p:cNvPr>
            <p:cNvSpPr txBox="1"/>
            <p:nvPr/>
          </p:nvSpPr>
          <p:spPr>
            <a:xfrm>
              <a:off x="1496430" y="3471197"/>
              <a:ext cx="791766" cy="446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spc="-10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rPr>
                <a:t>05</a:t>
              </a:r>
              <a:endParaRPr lang="ko-KR" altLang="en-US" sz="1000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0D20079A-3EBC-4067-A78D-BD3A4C7AD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" t="30152" r="3248" b="7783"/>
          <a:stretch/>
        </p:blipFill>
        <p:spPr>
          <a:xfrm>
            <a:off x="4720681" y="3923751"/>
            <a:ext cx="2368724" cy="133974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1B1ACC9-14CA-439E-A943-D097DFE72C84}"/>
              </a:ext>
            </a:extLst>
          </p:cNvPr>
          <p:cNvGrpSpPr/>
          <p:nvPr/>
        </p:nvGrpSpPr>
        <p:grpSpPr>
          <a:xfrm>
            <a:off x="4455789" y="2304063"/>
            <a:ext cx="2839818" cy="490775"/>
            <a:chOff x="4389874" y="1717535"/>
            <a:chExt cx="2672601" cy="49077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BE81477-C3EA-4E21-883A-929939C6018E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A517130-09BE-4EE9-A47E-3C21D7CCE8EA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229FC5-A7D3-4DBB-AE8E-6139F8DBFEF0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5FF0BC1-EBE0-459A-A18C-5A1965F16443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4457053" y="330474"/>
            <a:ext cx="3012579" cy="31781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4427330" y="1154121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급식</a:t>
            </a:r>
            <a:r>
              <a:rPr lang="en-US" altLang="ko-KR" sz="900" spc="-150" dirty="0">
                <a:latin typeface="+mn-ea"/>
                <a:ea typeface="+mn-ea"/>
              </a:rPr>
              <a:t>(</a:t>
            </a:r>
            <a:r>
              <a:rPr lang="ko-KR" altLang="en-US" sz="900" spc="-150" dirty="0">
                <a:latin typeface="+mn-ea"/>
                <a:ea typeface="+mn-ea"/>
              </a:rPr>
              <a:t>식당</a:t>
            </a:r>
            <a:r>
              <a:rPr lang="en-US" altLang="ko-KR" sz="900" spc="-150" dirty="0">
                <a:latin typeface="+mn-ea"/>
                <a:ea typeface="+mn-ea"/>
              </a:rPr>
              <a:t>)</a:t>
            </a:r>
            <a:r>
              <a:rPr lang="ko-KR" altLang="en-US" sz="900" spc="-150" dirty="0">
                <a:latin typeface="+mn-ea"/>
                <a:ea typeface="+mn-ea"/>
              </a:rPr>
              <a:t>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1286068" y="4300318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4520910" y="4386931"/>
            <a:ext cx="289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latin typeface="+mn-ea"/>
                <a:ea typeface="+mn-ea"/>
              </a:rPr>
              <a:t>개방형 구조</a:t>
            </a:r>
            <a:r>
              <a:rPr lang="ko-KR" altLang="en-US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pc="-150" dirty="0">
                <a:latin typeface="+mn-ea"/>
                <a:ea typeface="+mn-ea"/>
              </a:rPr>
            </a:br>
            <a:r>
              <a:rPr lang="ko-KR" altLang="en-US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652939"/>
              </p:ext>
            </p:extLst>
          </p:nvPr>
        </p:nvGraphicFramePr>
        <p:xfrm>
          <a:off x="8104412" y="211913"/>
          <a:ext cx="1800000" cy="256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</a:t>
                      </a:r>
                      <a:b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대입성공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내용과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93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 우선선발반 학원 이미지와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 2024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페이지 내 동일 영역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0358B7-82B4-4AD6-B91E-1E60ADE2BFBC}"/>
              </a:ext>
            </a:extLst>
          </p:cNvPr>
          <p:cNvGrpSpPr/>
          <p:nvPr/>
        </p:nvGrpSpPr>
        <p:grpSpPr>
          <a:xfrm>
            <a:off x="4532667" y="432403"/>
            <a:ext cx="2839818" cy="490775"/>
            <a:chOff x="4389874" y="1717535"/>
            <a:chExt cx="2672601" cy="4907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7DC7CA-26F4-4A37-809F-31ED8A591E39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1F0FDA0-1101-4586-858F-BCA6B7FA7513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BA39118-746A-4AF5-A753-C5B285625F53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FD4D79-46E7-4F24-89A1-A0122CC6A161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56801A82-FA74-484F-8251-EAF0FD1B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098" y="1711413"/>
            <a:ext cx="2794705" cy="1483344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4503222" y="16565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6298253" y="16987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B28941-00B6-4215-930E-B12D34747AC8}"/>
              </a:ext>
            </a:extLst>
          </p:cNvPr>
          <p:cNvSpPr txBox="1"/>
          <p:nvPr/>
        </p:nvSpPr>
        <p:spPr>
          <a:xfrm>
            <a:off x="4531985" y="3218545"/>
            <a:ext cx="2798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+mn-ea"/>
                <a:ea typeface="+mn-ea"/>
              </a:rPr>
              <a:t>※ </a:t>
            </a:r>
            <a:r>
              <a:rPr lang="ko-KR" altLang="en-US" spc="-150" dirty="0">
                <a:latin typeface="+mn-ea"/>
                <a:ea typeface="+mn-ea"/>
              </a:rPr>
              <a:t>강의실은 운영 상황에 따라 별관</a:t>
            </a:r>
            <a:r>
              <a:rPr lang="en-US" altLang="ko-KR" spc="-150" dirty="0">
                <a:latin typeface="+mn-ea"/>
                <a:ea typeface="+mn-ea"/>
              </a:rPr>
              <a:t>(</a:t>
            </a:r>
            <a:r>
              <a:rPr lang="ko-KR" altLang="en-US" spc="-150" dirty="0">
                <a:latin typeface="+mn-ea"/>
                <a:ea typeface="+mn-ea"/>
              </a:rPr>
              <a:t>다른 건물</a:t>
            </a:r>
            <a:r>
              <a:rPr lang="en-US" altLang="ko-KR" spc="-150" dirty="0">
                <a:latin typeface="+mn-ea"/>
                <a:ea typeface="+mn-ea"/>
              </a:rPr>
              <a:t>)</a:t>
            </a:r>
            <a:r>
              <a:rPr lang="ko-KR" altLang="en-US" spc="-150" dirty="0">
                <a:latin typeface="+mn-ea"/>
                <a:ea typeface="+mn-ea"/>
              </a:rPr>
              <a:t>으로 이동할 수도 있습니다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E9BD17-8F6E-4CB5-B363-A23EC2A26178}"/>
              </a:ext>
            </a:extLst>
          </p:cNvPr>
          <p:cNvSpPr/>
          <p:nvPr/>
        </p:nvSpPr>
        <p:spPr>
          <a:xfrm>
            <a:off x="1383976" y="3548952"/>
            <a:ext cx="3012579" cy="3182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A33B858-4F45-4293-A6AC-B15A6B2FB014}"/>
              </a:ext>
            </a:extLst>
          </p:cNvPr>
          <p:cNvGrpSpPr/>
          <p:nvPr/>
        </p:nvGrpSpPr>
        <p:grpSpPr>
          <a:xfrm>
            <a:off x="1459590" y="3650881"/>
            <a:ext cx="2839818" cy="490775"/>
            <a:chOff x="4389874" y="1717535"/>
            <a:chExt cx="2672601" cy="49077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196D106-E5E1-4F62-9F88-059B4DC164C9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766BDDE-2EE4-46B5-B3A0-4AE20CF7526B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2FE0F9E-ABDF-4E98-8FCB-0EA083E41C74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A1C2AB-3224-4DBA-A9B0-EF82AB4B1FDB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15AF460-E6A4-4491-9C0D-79B254B5D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" r="1058"/>
          <a:stretch/>
        </p:blipFill>
        <p:spPr>
          <a:xfrm>
            <a:off x="1486055" y="5052646"/>
            <a:ext cx="2781937" cy="150570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3174819" y="504170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2387C2-725F-4EB0-A5C4-496303B601DE}"/>
              </a:ext>
            </a:extLst>
          </p:cNvPr>
          <p:cNvSpPr/>
          <p:nvPr/>
        </p:nvSpPr>
        <p:spPr>
          <a:xfrm>
            <a:off x="4465654" y="3559890"/>
            <a:ext cx="3012579" cy="3182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5BB86DC-E6AA-4483-A544-61E93306150C}"/>
              </a:ext>
            </a:extLst>
          </p:cNvPr>
          <p:cNvGrpSpPr/>
          <p:nvPr/>
        </p:nvGrpSpPr>
        <p:grpSpPr>
          <a:xfrm>
            <a:off x="4541268" y="3661819"/>
            <a:ext cx="2839818" cy="490775"/>
            <a:chOff x="4389874" y="1717535"/>
            <a:chExt cx="2672601" cy="49077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193C942-A360-413C-8CEE-5EDB97841EC5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B6B731D-ECD7-4CF7-B43F-5F50A7C3173E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3FEFFD5-80DB-4C2D-8746-9FD3A02C01CD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62D86DE-69BC-4CB1-827A-5E6236C94E8F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2EA6AE6-4C68-4578-82F0-3F0F0AFBB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181" y="5052646"/>
            <a:ext cx="2711913" cy="143940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E43C2A-74F1-4933-811E-B8B8D2F868F9}"/>
              </a:ext>
            </a:extLst>
          </p:cNvPr>
          <p:cNvSpPr/>
          <p:nvPr/>
        </p:nvSpPr>
        <p:spPr>
          <a:xfrm>
            <a:off x="6256497" y="505264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B8693-7A08-413E-8F51-00462BFE3505}"/>
              </a:ext>
            </a:extLst>
          </p:cNvPr>
          <p:cNvSpPr txBox="1"/>
          <p:nvPr/>
        </p:nvSpPr>
        <p:spPr>
          <a:xfrm>
            <a:off x="96540" y="350740"/>
            <a:ext cx="1112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27p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#2 </a:t>
            </a:r>
            <a:r>
              <a:rPr lang="ko-KR" altLang="en-US" dirty="0">
                <a:solidFill>
                  <a:srgbClr val="FF0000"/>
                </a:solidFill>
              </a:rPr>
              <a:t>상세내용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29F810-EE75-4D81-863D-AEC65A2BEB84}"/>
              </a:ext>
            </a:extLst>
          </p:cNvPr>
          <p:cNvSpPr/>
          <p:nvPr/>
        </p:nvSpPr>
        <p:spPr>
          <a:xfrm>
            <a:off x="1387458" y="323922"/>
            <a:ext cx="3012579" cy="31781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B227F73-303F-4875-A6CA-DC46E63B03B2}"/>
              </a:ext>
            </a:extLst>
          </p:cNvPr>
          <p:cNvGrpSpPr/>
          <p:nvPr/>
        </p:nvGrpSpPr>
        <p:grpSpPr>
          <a:xfrm>
            <a:off x="1463072" y="425851"/>
            <a:ext cx="2839818" cy="490775"/>
            <a:chOff x="4389874" y="1717535"/>
            <a:chExt cx="2672601" cy="49077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00BF601-44EB-4A0F-8594-3FC4E4D12308}"/>
                </a:ext>
              </a:extLst>
            </p:cNvPr>
            <p:cNvSpPr/>
            <p:nvPr/>
          </p:nvSpPr>
          <p:spPr bwMode="auto">
            <a:xfrm>
              <a:off x="4389874" y="1718235"/>
              <a:ext cx="669315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집단적인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면학분위기</a:t>
              </a:r>
              <a:endParaRPr lang="en-US" altLang="ko-KR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F243960-9CF1-4252-AB74-6C385D177A78}"/>
                </a:ext>
              </a:extLst>
            </p:cNvPr>
            <p:cNvSpPr/>
            <p:nvPr/>
          </p:nvSpPr>
          <p:spPr bwMode="auto">
            <a:xfrm>
              <a:off x="5059189" y="17182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동선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</a:t>
              </a:r>
              <a:endParaRPr lang="en-US" altLang="ko-KR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A3BB12F-95F3-4A59-8E60-3BA752876781}"/>
                </a:ext>
              </a:extLst>
            </p:cNvPr>
            <p:cNvSpPr/>
            <p:nvPr/>
          </p:nvSpPr>
          <p:spPr bwMode="auto">
            <a:xfrm>
              <a:off x="5723845" y="1717535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충분한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자습시간 확보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06A2F92-B617-40F7-9B48-68ADAED3DD9C}"/>
                </a:ext>
              </a:extLst>
            </p:cNvPr>
            <p:cNvSpPr/>
            <p:nvPr/>
          </p:nvSpPr>
          <p:spPr bwMode="auto">
            <a:xfrm>
              <a:off x="6393160" y="1717841"/>
              <a:ext cx="669315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개방형</a:t>
              </a:r>
              <a:r>
                <a:rPr lang="en-US" altLang="ko-KR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en-US" altLang="ko-KR" sz="7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75F7B48-E76D-470D-B02A-7E2203744C4C}"/>
              </a:ext>
            </a:extLst>
          </p:cNvPr>
          <p:cNvSpPr txBox="1"/>
          <p:nvPr/>
        </p:nvSpPr>
        <p:spPr>
          <a:xfrm>
            <a:off x="1526467" y="1147015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3B748566-CA3E-4F38-ACA2-FAFF682CB3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6" t="30152" r="3248" b="7783"/>
          <a:stretch/>
        </p:blipFill>
        <p:spPr>
          <a:xfrm>
            <a:off x="1532932" y="1716028"/>
            <a:ext cx="2756672" cy="1559170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66F3AFEA-5648-4BF5-BCED-B386E78936A8}"/>
              </a:ext>
            </a:extLst>
          </p:cNvPr>
          <p:cNvSpPr/>
          <p:nvPr/>
        </p:nvSpPr>
        <p:spPr>
          <a:xfrm>
            <a:off x="1433627" y="165002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6294E4-F371-414D-8BD3-96FA6A32478B}"/>
              </a:ext>
            </a:extLst>
          </p:cNvPr>
          <p:cNvSpPr/>
          <p:nvPr/>
        </p:nvSpPr>
        <p:spPr>
          <a:xfrm>
            <a:off x="3228658" y="169223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CB0C99-70B0-4391-B2CD-E5EE333FD9F9}"/>
              </a:ext>
            </a:extLst>
          </p:cNvPr>
          <p:cNvSpPr/>
          <p:nvPr/>
        </p:nvSpPr>
        <p:spPr>
          <a:xfrm>
            <a:off x="4591072" y="4965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2690CF-B402-4B69-9034-E7CEEF9FC307}"/>
              </a:ext>
            </a:extLst>
          </p:cNvPr>
          <p:cNvSpPr/>
          <p:nvPr/>
        </p:nvSpPr>
        <p:spPr>
          <a:xfrm>
            <a:off x="1416282" y="5015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290916"/>
              </p:ext>
            </p:extLst>
          </p:nvPr>
        </p:nvGraphicFramePr>
        <p:xfrm>
          <a:off x="8131317" y="211913"/>
          <a:ext cx="1774683" cy="3271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b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https://russelgn.megastudy.net/russel/campus_common/russel_danka/russel_danka_new.asp?idx=1478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부터 순차 입학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접수방법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온라인 접수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원서접수 바로가기 버튼 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추후 전달 예정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개의 탭으로 구성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 클릭 시 해당 영역으로 앵커 처리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4303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B37224A-850C-4D6A-84F5-C34391A99859}"/>
              </a:ext>
            </a:extLst>
          </p:cNvPr>
          <p:cNvSpPr txBox="1"/>
          <p:nvPr/>
        </p:nvSpPr>
        <p:spPr>
          <a:xfrm>
            <a:off x="57151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</a:t>
            </a:r>
            <a:r>
              <a:rPr lang="ko-KR" altLang="en-US" sz="1400" spc="-150">
                <a:latin typeface="+mn-ea"/>
                <a:ea typeface="+mn-ea"/>
              </a:rPr>
              <a:t>러셀 강남에서 </a:t>
            </a:r>
            <a:r>
              <a:rPr lang="ko-KR" altLang="en-US" sz="1400" spc="-150" dirty="0">
                <a:latin typeface="+mn-ea"/>
                <a:ea typeface="+mn-ea"/>
              </a:rPr>
              <a:t>경쟁하는 것이</a:t>
            </a: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 성공의 경쟁력입니다</a:t>
            </a:r>
            <a:endParaRPr lang="en-US" altLang="ko-KR" sz="1400" spc="-150" dirty="0"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0A7B4-5905-48AC-BDD3-656A32340E09}"/>
              </a:ext>
            </a:extLst>
          </p:cNvPr>
          <p:cNvSpPr txBox="1"/>
          <p:nvPr/>
        </p:nvSpPr>
        <p:spPr>
          <a:xfrm>
            <a:off x="57150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</a:t>
            </a:r>
            <a:r>
              <a:rPr lang="ko-KR" altLang="en-US" sz="4400" b="1" spc="-150" dirty="0" err="1">
                <a:latin typeface="+mn-ea"/>
                <a:ea typeface="+mn-ea"/>
              </a:rPr>
              <a:t>정규반</a:t>
            </a:r>
            <a:endParaRPr lang="ko-KR" altLang="en-US" sz="4400" b="1" spc="-150" dirty="0"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7B3591-2FCF-4365-8C5E-13E07B33FE95}"/>
              </a:ext>
            </a:extLst>
          </p:cNvPr>
          <p:cNvSpPr txBox="1"/>
          <p:nvPr/>
        </p:nvSpPr>
        <p:spPr>
          <a:xfrm>
            <a:off x="57149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55B1596-2AD7-4CDF-B169-3233A7240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86304"/>
              </p:ext>
            </p:extLst>
          </p:nvPr>
        </p:nvGraphicFramePr>
        <p:xfrm>
          <a:off x="57150" y="4152118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강남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3FCE2829-D3EB-41B0-BEA9-FA90E7E0127F}"/>
              </a:ext>
            </a:extLst>
          </p:cNvPr>
          <p:cNvGrpSpPr/>
          <p:nvPr/>
        </p:nvGrpSpPr>
        <p:grpSpPr>
          <a:xfrm>
            <a:off x="1352600" y="3501883"/>
            <a:ext cx="5342064" cy="288032"/>
            <a:chOff x="1904172" y="3501883"/>
            <a:chExt cx="5342064" cy="288032"/>
          </a:xfrm>
        </p:grpSpPr>
        <p:sp>
          <p:nvSpPr>
            <p:cNvPr id="45" name="모서리가 둥근 직사각형 31">
              <a:extLst>
                <a:ext uri="{FF2B5EF4-FFF2-40B4-BE49-F238E27FC236}">
                  <a16:creationId xmlns:a16="http://schemas.microsoft.com/office/drawing/2014/main" id="{1205EFD9-D162-4274-83ED-E1B3DCDE9480}"/>
                </a:ext>
              </a:extLst>
            </p:cNvPr>
            <p:cNvSpPr/>
            <p:nvPr/>
          </p:nvSpPr>
          <p:spPr bwMode="auto">
            <a:xfrm>
              <a:off x="4539811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52CA21-6F5F-4215-A3CC-EF361433D037}"/>
                </a:ext>
              </a:extLst>
            </p:cNvPr>
            <p:cNvSpPr txBox="1"/>
            <p:nvPr/>
          </p:nvSpPr>
          <p:spPr>
            <a:xfrm>
              <a:off x="5259451" y="3501883"/>
              <a:ext cx="8931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온라인 접수</a:t>
              </a:r>
            </a:p>
          </p:txBody>
        </p:sp>
        <p:sp>
          <p:nvSpPr>
            <p:cNvPr id="47" name="모서리가 둥근 직사각형 26">
              <a:extLst>
                <a:ext uri="{FF2B5EF4-FFF2-40B4-BE49-F238E27FC236}">
                  <a16:creationId xmlns:a16="http://schemas.microsoft.com/office/drawing/2014/main" id="{A9898BB0-C24D-40C6-97C9-B3184608E944}"/>
                </a:ext>
              </a:extLst>
            </p:cNvPr>
            <p:cNvSpPr/>
            <p:nvPr/>
          </p:nvSpPr>
          <p:spPr bwMode="auto">
            <a:xfrm>
              <a:off x="1904172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216FCF-2885-4F18-8D92-09AFFFBC25E1}"/>
                </a:ext>
              </a:extLst>
            </p:cNvPr>
            <p:cNvSpPr txBox="1"/>
            <p:nvPr/>
          </p:nvSpPr>
          <p:spPr>
            <a:xfrm>
              <a:off x="2611016" y="3501883"/>
              <a:ext cx="1789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2</a:t>
              </a:r>
              <a:r>
                <a:rPr lang="ko-KR" altLang="en-US" sz="1200" spc="-150" dirty="0">
                  <a:latin typeface="+mn-ea"/>
                  <a:ea typeface="+mn-ea"/>
                </a:rPr>
                <a:t>월 </a:t>
              </a:r>
              <a:r>
                <a:rPr lang="en-US" altLang="ko-KR" sz="1200" spc="-150" dirty="0">
                  <a:latin typeface="+mn-ea"/>
                  <a:ea typeface="+mn-ea"/>
                </a:rPr>
                <a:t>12</a:t>
              </a:r>
              <a:r>
                <a:rPr lang="ko-KR" altLang="en-US" sz="1200" spc="-150" dirty="0">
                  <a:latin typeface="+mn-ea"/>
                  <a:ea typeface="+mn-ea"/>
                </a:rPr>
                <a:t>일</a:t>
              </a:r>
              <a:r>
                <a:rPr lang="en-US" altLang="ko-KR" sz="1200" spc="-150" dirty="0">
                  <a:latin typeface="+mn-ea"/>
                  <a:ea typeface="+mn-ea"/>
                </a:rPr>
                <a:t>(</a:t>
              </a:r>
              <a:r>
                <a:rPr lang="ko-KR" altLang="en-US" sz="1200" spc="-150" dirty="0">
                  <a:latin typeface="+mn-ea"/>
                  <a:ea typeface="+mn-ea"/>
                </a:rPr>
                <a:t>월</a:t>
              </a:r>
              <a:r>
                <a:rPr lang="en-US" altLang="ko-KR" sz="1200" spc="-150" dirty="0">
                  <a:latin typeface="+mn-ea"/>
                  <a:ea typeface="+mn-ea"/>
                </a:rPr>
                <a:t>) </a:t>
              </a:r>
              <a:r>
                <a:rPr lang="ko-KR" altLang="en-US" sz="1200" spc="-150" dirty="0">
                  <a:latin typeface="+mn-ea"/>
                  <a:ea typeface="+mn-ea"/>
                </a:rPr>
                <a:t>부터 순차 입학</a:t>
              </a:r>
            </a:p>
          </p:txBody>
        </p:sp>
        <p:sp>
          <p:nvSpPr>
            <p:cNvPr id="51" name="모서리가 둥근 직사각형 22">
              <a:extLst>
                <a:ext uri="{FF2B5EF4-FFF2-40B4-BE49-F238E27FC236}">
                  <a16:creationId xmlns:a16="http://schemas.microsoft.com/office/drawing/2014/main" id="{D8AAFC30-A67E-4D70-9091-924657244F86}"/>
                </a:ext>
              </a:extLst>
            </p:cNvPr>
            <p:cNvSpPr/>
            <p:nvPr/>
          </p:nvSpPr>
          <p:spPr bwMode="auto">
            <a:xfrm>
              <a:off x="6131743" y="3526918"/>
              <a:ext cx="1114493" cy="23836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원서접수 </a:t>
              </a:r>
              <a:r>
                <a:rPr lang="ko-KR" altLang="en-US" b="1" spc="-100" dirty="0" err="1">
                  <a:solidFill>
                    <a:schemeClr val="bg1"/>
                  </a:solidFill>
                  <a:latin typeface="+mn-ea"/>
                </a:rPr>
                <a:t>바로가기</a:t>
              </a:r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1"/>
                  </a:solidFill>
                  <a:latin typeface="+mn-ea"/>
                </a:rPr>
                <a:t>&gt;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037AA7-091F-4B76-AF39-0EFE3AB40BB6}"/>
              </a:ext>
            </a:extLst>
          </p:cNvPr>
          <p:cNvSpPr/>
          <p:nvPr/>
        </p:nvSpPr>
        <p:spPr>
          <a:xfrm>
            <a:off x="1309870" y="3458830"/>
            <a:ext cx="5436000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DAA749-FF6B-421C-B2EE-CE3747A120AD}"/>
              </a:ext>
            </a:extLst>
          </p:cNvPr>
          <p:cNvSpPr/>
          <p:nvPr/>
        </p:nvSpPr>
        <p:spPr>
          <a:xfrm>
            <a:off x="1237718" y="33826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190BC7A-B493-4D5E-9607-719ACB6E0FF7}"/>
              </a:ext>
            </a:extLst>
          </p:cNvPr>
          <p:cNvSpPr/>
          <p:nvPr/>
        </p:nvSpPr>
        <p:spPr>
          <a:xfrm>
            <a:off x="551966" y="4359525"/>
            <a:ext cx="518385" cy="2159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F2A5C8-5165-4591-AA0D-0B2758747612}"/>
              </a:ext>
            </a:extLst>
          </p:cNvPr>
          <p:cNvSpPr/>
          <p:nvPr/>
        </p:nvSpPr>
        <p:spPr>
          <a:xfrm>
            <a:off x="479814" y="42833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F45DC21-AC9D-40E7-B89C-192CE100608C}"/>
              </a:ext>
            </a:extLst>
          </p:cNvPr>
          <p:cNvSpPr/>
          <p:nvPr/>
        </p:nvSpPr>
        <p:spPr>
          <a:xfrm>
            <a:off x="4147595" y="4368071"/>
            <a:ext cx="518385" cy="2159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2E6251E-59F6-4A3F-B799-4FD7F705EE15}"/>
              </a:ext>
            </a:extLst>
          </p:cNvPr>
          <p:cNvSpPr/>
          <p:nvPr/>
        </p:nvSpPr>
        <p:spPr>
          <a:xfrm>
            <a:off x="4075443" y="42918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D2036C8-C097-44D4-8123-169A1D6B60F6}"/>
              </a:ext>
            </a:extLst>
          </p:cNvPr>
          <p:cNvSpPr/>
          <p:nvPr/>
        </p:nvSpPr>
        <p:spPr>
          <a:xfrm>
            <a:off x="3720772" y="2822368"/>
            <a:ext cx="720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F2475D-A056-4058-A932-F54E9E5FEC77}"/>
              </a:ext>
            </a:extLst>
          </p:cNvPr>
          <p:cNvSpPr/>
          <p:nvPr/>
        </p:nvSpPr>
        <p:spPr>
          <a:xfrm>
            <a:off x="3648621" y="27461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790A6DE-5922-4204-B06E-C322D81DB644}"/>
              </a:ext>
            </a:extLst>
          </p:cNvPr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453BA9-6CA1-4B12-BC20-C6440386277E}"/>
              </a:ext>
            </a:extLst>
          </p:cNvPr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9E26C6-F517-4E79-8A3E-195D16E1195A}"/>
              </a:ext>
            </a:extLst>
          </p:cNvPr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324868-C6D4-4480-BA7E-1302E0E653A0}"/>
              </a:ext>
            </a:extLst>
          </p:cNvPr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6D64947-8790-4B91-BF9B-AB1103CD59B8}"/>
              </a:ext>
            </a:extLst>
          </p:cNvPr>
          <p:cNvSpPr/>
          <p:nvPr/>
        </p:nvSpPr>
        <p:spPr>
          <a:xfrm>
            <a:off x="6545922" y="18606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69FF5F6-866D-427E-9FF7-3947B97A0AC6}"/>
              </a:ext>
            </a:extLst>
          </p:cNvPr>
          <p:cNvSpPr/>
          <p:nvPr/>
        </p:nvSpPr>
        <p:spPr bwMode="auto">
          <a:xfrm>
            <a:off x="1485879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1F4A2CA-466E-44C4-AC9C-F6B61960AFAF}"/>
              </a:ext>
            </a:extLst>
          </p:cNvPr>
          <p:cNvSpPr/>
          <p:nvPr/>
        </p:nvSpPr>
        <p:spPr>
          <a:xfrm>
            <a:off x="57149" y="40759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291024"/>
              </p:ext>
            </p:extLst>
          </p:nvPr>
        </p:nvGraphicFramePr>
        <p:xfrm>
          <a:off x="8104412" y="211913"/>
          <a:ext cx="1800000" cy="540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강사진 노출 순서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이원준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최인호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양승진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장영진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김성은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김기철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김지영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킹콩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강민웅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물리학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김성재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정우정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생명과학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한종철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지구과학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Ⅰ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김종익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생활과윤리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어준규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사회문화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손고운</a:t>
                      </a:r>
                      <a:endParaRPr kumimoji="1" lang="ko-KR" altLang="en-US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한국지리 민정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정치와법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김용택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한국사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동아시아사 김종웅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논술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최인호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인문논술 장진석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수리논술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배기은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아래 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연결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https://mrusselgn.megastudy.net/common/russel_danka/russel_danka.asp?idx=1478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227142" y="2090240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21182"/>
              </p:ext>
            </p:extLst>
          </p:nvPr>
        </p:nvGraphicFramePr>
        <p:xfrm>
          <a:off x="4413472" y="309960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1254559" y="1034246"/>
            <a:ext cx="3012579" cy="46805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2683551" y="4714482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09886" y="1698412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537281"/>
              </p:ext>
            </p:extLst>
          </p:nvPr>
        </p:nvGraphicFramePr>
        <p:xfrm>
          <a:off x="4413472" y="1448618"/>
          <a:ext cx="285241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4333389" y="103424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5788876" y="4354442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4353463" y="274281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4355029" y="43125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902953-3AE0-45E4-AFA3-208DF83E3BD3}"/>
              </a:ext>
            </a:extLst>
          </p:cNvPr>
          <p:cNvGrpSpPr/>
          <p:nvPr/>
        </p:nvGrpSpPr>
        <p:grpSpPr>
          <a:xfrm>
            <a:off x="1274549" y="1116352"/>
            <a:ext cx="2957766" cy="490075"/>
            <a:chOff x="303685" y="4804535"/>
            <a:chExt cx="7560000" cy="49007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56D05A-D928-4756-8984-391F3846983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B1ABA57-43B2-4FF1-91A2-D06EC4E8E320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6E81FFC-B093-4866-BAAA-1BE4A807A50F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강남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CB682A-019A-4CA1-B126-A84C40E1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80" y="3293226"/>
            <a:ext cx="2919735" cy="192850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1903998" y="5172258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1274549" y="32983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690887" y="1119291"/>
            <a:ext cx="30125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담임으로서의</a:t>
            </a:r>
            <a:r>
              <a:rPr lang="ko-KR" altLang="en-US" sz="9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900" spc="-100" dirty="0" err="1">
                <a:latin typeface="+mn-ea"/>
                <a:ea typeface="+mn-ea"/>
              </a:rPr>
              <a:t>를</a:t>
            </a:r>
            <a:r>
              <a:rPr lang="ko-KR" altLang="en-US" sz="900" spc="-100" dirty="0">
                <a:latin typeface="+mn-ea"/>
                <a:ea typeface="+mn-ea"/>
              </a:rPr>
              <a:t>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283458"/>
              </p:ext>
            </p:extLst>
          </p:nvPr>
        </p:nvGraphicFramePr>
        <p:xfrm>
          <a:off x="8104412" y="211913"/>
          <a:ext cx="1800000" cy="243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149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https://russeldata.megastudy.net/campus/images/russel/russel_gn/2024/first/cont05_slide01_img02.jpg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02248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645541" y="479319"/>
            <a:ext cx="3012579" cy="581576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2120564" y="5294793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1845610" y="64765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714240" y="2076347"/>
            <a:ext cx="2870285" cy="385053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916241" y="2616518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0" name="모서리가 둥근 직사각형 28">
            <a:extLst>
              <a:ext uri="{FF2B5EF4-FFF2-40B4-BE49-F238E27FC236}">
                <a16:creationId xmlns:a16="http://schemas.microsoft.com/office/drawing/2014/main" id="{CC951C40-9204-4E8F-A96A-BEA1E342F8D5}"/>
              </a:ext>
            </a:extLst>
          </p:cNvPr>
          <p:cNvSpPr/>
          <p:nvPr/>
        </p:nvSpPr>
        <p:spPr bwMode="auto">
          <a:xfrm>
            <a:off x="3224808" y="31409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모서리가 둥근 직사각형 30">
            <a:extLst>
              <a:ext uri="{FF2B5EF4-FFF2-40B4-BE49-F238E27FC236}">
                <a16:creationId xmlns:a16="http://schemas.microsoft.com/office/drawing/2014/main" id="{B4835BF7-31DD-462D-9318-8F4B4C4C29F0}"/>
              </a:ext>
            </a:extLst>
          </p:cNvPr>
          <p:cNvSpPr/>
          <p:nvPr/>
        </p:nvSpPr>
        <p:spPr bwMode="auto">
          <a:xfrm>
            <a:off x="987217" y="31409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12EC7C3-FBE1-4F50-962B-10A0C7E1F921}"/>
              </a:ext>
            </a:extLst>
          </p:cNvPr>
          <p:cNvCxnSpPr/>
          <p:nvPr/>
        </p:nvCxnSpPr>
        <p:spPr bwMode="auto">
          <a:xfrm>
            <a:off x="1075231" y="48691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A0A1C7D-00A7-4005-9966-567B407B98E9}"/>
              </a:ext>
            </a:extLst>
          </p:cNvPr>
          <p:cNvSpPr txBox="1"/>
          <p:nvPr/>
        </p:nvSpPr>
        <p:spPr>
          <a:xfrm>
            <a:off x="1075231" y="45887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 전략 제시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6B0579-04A5-4B1E-A082-9024D82BDFA4}"/>
              </a:ext>
            </a:extLst>
          </p:cNvPr>
          <p:cNvSpPr txBox="1"/>
          <p:nvPr/>
        </p:nvSpPr>
        <p:spPr>
          <a:xfrm>
            <a:off x="1075231" y="49487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 </a:t>
            </a:r>
            <a:r>
              <a:rPr lang="ko-KR" altLang="en-US" sz="900" spc="-100" dirty="0" err="1">
                <a:latin typeface="+mn-ea"/>
                <a:ea typeface="+mn-ea"/>
              </a:rPr>
              <a:t>부터</a:t>
            </a:r>
            <a:r>
              <a:rPr lang="ko-KR" altLang="en-US" sz="900" spc="-100" dirty="0">
                <a:latin typeface="+mn-ea"/>
                <a:ea typeface="+mn-ea"/>
              </a:rPr>
              <a:t> 모의고사 까지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DFBB57D-30DA-4645-ABD3-FCC9CC485774}"/>
              </a:ext>
            </a:extLst>
          </p:cNvPr>
          <p:cNvCxnSpPr/>
          <p:nvPr/>
        </p:nvCxnSpPr>
        <p:spPr bwMode="auto">
          <a:xfrm>
            <a:off x="3312822" y="48691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44BA666-9EEB-46C4-94AB-65023B1B3A10}"/>
              </a:ext>
            </a:extLst>
          </p:cNvPr>
          <p:cNvSpPr txBox="1"/>
          <p:nvPr/>
        </p:nvSpPr>
        <p:spPr>
          <a:xfrm>
            <a:off x="3312822" y="45887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013CC3-AA41-4111-B6F9-2595EA2050B1}"/>
              </a:ext>
            </a:extLst>
          </p:cNvPr>
          <p:cNvSpPr txBox="1"/>
          <p:nvPr/>
        </p:nvSpPr>
        <p:spPr>
          <a:xfrm>
            <a:off x="3312822" y="49487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67" name="모서리가 둥근 직사각형 37">
            <a:extLst>
              <a:ext uri="{FF2B5EF4-FFF2-40B4-BE49-F238E27FC236}">
                <a16:creationId xmlns:a16="http://schemas.microsoft.com/office/drawing/2014/main" id="{C799591F-8C0B-442F-B393-E9EBD0015A1A}"/>
              </a:ext>
            </a:extLst>
          </p:cNvPr>
          <p:cNvSpPr/>
          <p:nvPr/>
        </p:nvSpPr>
        <p:spPr bwMode="auto">
          <a:xfrm>
            <a:off x="5451937" y="31409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569773C-1D53-4800-AF13-C7664943A69F}"/>
              </a:ext>
            </a:extLst>
          </p:cNvPr>
          <p:cNvCxnSpPr/>
          <p:nvPr/>
        </p:nvCxnSpPr>
        <p:spPr bwMode="auto">
          <a:xfrm>
            <a:off x="5539951" y="48691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6552BFE-D05C-447A-B2F7-AC5D18C59B30}"/>
              </a:ext>
            </a:extLst>
          </p:cNvPr>
          <p:cNvSpPr txBox="1"/>
          <p:nvPr/>
        </p:nvSpPr>
        <p:spPr>
          <a:xfrm>
            <a:off x="5539951" y="45887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05AC593-7453-4937-8C03-F3DA58637FA8}"/>
              </a:ext>
            </a:extLst>
          </p:cNvPr>
          <p:cNvSpPr txBox="1"/>
          <p:nvPr/>
        </p:nvSpPr>
        <p:spPr>
          <a:xfrm>
            <a:off x="5539951" y="49487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pic>
        <p:nvPicPr>
          <p:cNvPr id="71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C7F5AEF4-0502-4463-A6C0-7F2E241A5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1075231" y="3323727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4F0DDB2-7427-4D34-B75C-E38FC3D47E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539951" y="3323479"/>
            <a:ext cx="1980000" cy="1185642"/>
          </a:xfrm>
          <a:prstGeom prst="rect">
            <a:avLst/>
          </a:prstGeom>
        </p:spPr>
      </p:pic>
      <p:pic>
        <p:nvPicPr>
          <p:cNvPr id="73" name="Picture 2" descr="https://russeldata.megastudy.net/campus/images/russel/russel_gn/2024/first/cont05_slide01_img02.jpg">
            <a:extLst>
              <a:ext uri="{FF2B5EF4-FFF2-40B4-BE49-F238E27FC236}">
                <a16:creationId xmlns:a16="http://schemas.microsoft.com/office/drawing/2014/main" id="{AD252E03-DCEA-4F84-94AA-382CB443C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11062" r="16740" b="11528"/>
          <a:stretch/>
        </p:blipFill>
        <p:spPr bwMode="auto">
          <a:xfrm>
            <a:off x="3306630" y="3323479"/>
            <a:ext cx="1980000" cy="118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EF3302C-4160-49F4-97FA-CA63645F4488}"/>
              </a:ext>
            </a:extLst>
          </p:cNvPr>
          <p:cNvSpPr/>
          <p:nvPr/>
        </p:nvSpPr>
        <p:spPr>
          <a:xfrm>
            <a:off x="3306632" y="3339284"/>
            <a:ext cx="1980000" cy="1169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FE2797-9AA8-4645-BFE8-7F91A8246DAD}"/>
              </a:ext>
            </a:extLst>
          </p:cNvPr>
          <p:cNvSpPr/>
          <p:nvPr/>
        </p:nvSpPr>
        <p:spPr>
          <a:xfrm>
            <a:off x="3224808" y="3256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A3B51FE-1B53-4600-84D3-A4EE8A8EBD7D}"/>
              </a:ext>
            </a:extLst>
          </p:cNvPr>
          <p:cNvSpPr/>
          <p:nvPr/>
        </p:nvSpPr>
        <p:spPr>
          <a:xfrm>
            <a:off x="1075991" y="332347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AACF42-366A-449E-A5CD-8FA51553FB3B}"/>
              </a:ext>
            </a:extLst>
          </p:cNvPr>
          <p:cNvSpPr/>
          <p:nvPr/>
        </p:nvSpPr>
        <p:spPr>
          <a:xfrm>
            <a:off x="5539951" y="332347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FCBCB6-2D75-4C84-A152-B1502E9B87BB}"/>
              </a:ext>
            </a:extLst>
          </p:cNvPr>
          <p:cNvSpPr/>
          <p:nvPr/>
        </p:nvSpPr>
        <p:spPr>
          <a:xfrm>
            <a:off x="4214726" y="332837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5EF7B80-490C-4D03-B1E1-7FBE24609A72}"/>
              </a:ext>
            </a:extLst>
          </p:cNvPr>
          <p:cNvSpPr/>
          <p:nvPr/>
        </p:nvSpPr>
        <p:spPr>
          <a:xfrm>
            <a:off x="888409" y="3099482"/>
            <a:ext cx="6800573" cy="2924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24060F4-6340-469E-A2F0-D03E0857B2BF}"/>
              </a:ext>
            </a:extLst>
          </p:cNvPr>
          <p:cNvSpPr/>
          <p:nvPr/>
        </p:nvSpPr>
        <p:spPr>
          <a:xfrm>
            <a:off x="786120" y="30343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58743F1-714A-4BD7-9115-5F7EBE4848D7}"/>
              </a:ext>
            </a:extLst>
          </p:cNvPr>
          <p:cNvSpPr/>
          <p:nvPr/>
        </p:nvSpPr>
        <p:spPr>
          <a:xfrm>
            <a:off x="1018711" y="32438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3BDFE3-80D6-4DBA-88EA-3C6D24F42BD0}"/>
              </a:ext>
            </a:extLst>
          </p:cNvPr>
          <p:cNvSpPr/>
          <p:nvPr/>
        </p:nvSpPr>
        <p:spPr>
          <a:xfrm>
            <a:off x="5497639" y="32348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83" name="순서도: 수행의 시작/종료 82">
            <a:extLst>
              <a:ext uri="{FF2B5EF4-FFF2-40B4-BE49-F238E27FC236}">
                <a16:creationId xmlns:a16="http://schemas.microsoft.com/office/drawing/2014/main" id="{C4D7D1A7-748C-46B9-B394-2F6B4A36B5FF}"/>
              </a:ext>
            </a:extLst>
          </p:cNvPr>
          <p:cNvSpPr/>
          <p:nvPr/>
        </p:nvSpPr>
        <p:spPr>
          <a:xfrm>
            <a:off x="1943227" y="606077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62BCA0D-0751-4F46-8397-BD2F8E26C673}"/>
              </a:ext>
            </a:extLst>
          </p:cNvPr>
          <p:cNvSpPr>
            <a:spLocks noChangeAspect="1"/>
          </p:cNvSpPr>
          <p:nvPr/>
        </p:nvSpPr>
        <p:spPr>
          <a:xfrm>
            <a:off x="2155991" y="606077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1436633-9FA5-41AF-B947-1203686F4284}"/>
              </a:ext>
            </a:extLst>
          </p:cNvPr>
          <p:cNvSpPr>
            <a:spLocks noChangeAspect="1"/>
          </p:cNvSpPr>
          <p:nvPr/>
        </p:nvSpPr>
        <p:spPr>
          <a:xfrm>
            <a:off x="2239600" y="606077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602197"/>
              </p:ext>
            </p:extLst>
          </p:nvPr>
        </p:nvGraphicFramePr>
        <p:xfrm>
          <a:off x="8104412" y="211913"/>
          <a:ext cx="1800000" cy="243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이미지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https://russeldata.megastudy.net/campus/images/russel/russel_gn/2024/first/cont05_slide02_img01.jpg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1019010" y="2618649"/>
            <a:ext cx="23711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225803-A93A-4AB2-8C5D-5C5E246D8C7E}"/>
              </a:ext>
            </a:extLst>
          </p:cNvPr>
          <p:cNvSpPr txBox="1"/>
          <p:nvPr/>
        </p:nvSpPr>
        <p:spPr>
          <a:xfrm>
            <a:off x="774583" y="1096620"/>
            <a:ext cx="30125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담임으로서의</a:t>
            </a:r>
            <a:r>
              <a:rPr lang="ko-KR" altLang="en-US" sz="9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900" spc="-100" dirty="0" err="1">
                <a:latin typeface="+mn-ea"/>
                <a:ea typeface="+mn-ea"/>
              </a:rPr>
              <a:t>를</a:t>
            </a:r>
            <a:r>
              <a:rPr lang="ko-KR" altLang="en-US" sz="900" spc="-100" dirty="0">
                <a:latin typeface="+mn-ea"/>
                <a:ea typeface="+mn-ea"/>
              </a:rPr>
              <a:t>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44084D-2F73-491F-B2BE-2C952A2221C7}"/>
              </a:ext>
            </a:extLst>
          </p:cNvPr>
          <p:cNvSpPr/>
          <p:nvPr/>
        </p:nvSpPr>
        <p:spPr>
          <a:xfrm>
            <a:off x="729237" y="456647"/>
            <a:ext cx="3012579" cy="61206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Fill">
            <a:extLst>
              <a:ext uri="{FF2B5EF4-FFF2-40B4-BE49-F238E27FC236}">
                <a16:creationId xmlns:a16="http://schemas.microsoft.com/office/drawing/2014/main" id="{99B1F804-87F4-4D17-B8BE-C701D9D2740D}"/>
              </a:ext>
            </a:extLst>
          </p:cNvPr>
          <p:cNvSpPr>
            <a:spLocks/>
          </p:cNvSpPr>
          <p:nvPr/>
        </p:nvSpPr>
        <p:spPr bwMode="auto">
          <a:xfrm rot="5400000">
            <a:off x="2100572" y="556568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82BB714-A646-4DB3-9883-AFF50986CAD2}"/>
              </a:ext>
            </a:extLst>
          </p:cNvPr>
          <p:cNvSpPr txBox="1"/>
          <p:nvPr/>
        </p:nvSpPr>
        <p:spPr>
          <a:xfrm>
            <a:off x="1929306" y="6249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079EFF5-8689-4A19-A06C-2FB42DCED969}"/>
              </a:ext>
            </a:extLst>
          </p:cNvPr>
          <p:cNvGrpSpPr/>
          <p:nvPr/>
        </p:nvGrpSpPr>
        <p:grpSpPr>
          <a:xfrm>
            <a:off x="797936" y="2053676"/>
            <a:ext cx="2870285" cy="385053"/>
            <a:chOff x="1101232" y="1844825"/>
            <a:chExt cx="5940000" cy="360001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6845742-D3F4-47AE-9F69-B8A506F855A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269B009-14D5-4633-ADE6-6F54A55A9F35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A20BB8-A263-4A33-AAFA-D5A460CD8C7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47FB302-5CAA-4B6E-9101-4DCEAED94EE9}"/>
              </a:ext>
            </a:extLst>
          </p:cNvPr>
          <p:cNvSpPr/>
          <p:nvPr/>
        </p:nvSpPr>
        <p:spPr>
          <a:xfrm>
            <a:off x="1041779" y="3243374"/>
            <a:ext cx="6800573" cy="2924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모서리가 둥근 직사각형 17">
            <a:extLst>
              <a:ext uri="{FF2B5EF4-FFF2-40B4-BE49-F238E27FC236}">
                <a16:creationId xmlns:a16="http://schemas.microsoft.com/office/drawing/2014/main" id="{B281EB8D-2642-4466-9E89-E0BBE6D52ED0}"/>
              </a:ext>
            </a:extLst>
          </p:cNvPr>
          <p:cNvSpPr/>
          <p:nvPr/>
        </p:nvSpPr>
        <p:spPr bwMode="auto">
          <a:xfrm>
            <a:off x="3333843" y="328498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F42E6563-432C-472A-A0C4-564CCA9A24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r="10809" b="14467"/>
          <a:stretch/>
        </p:blipFill>
        <p:spPr>
          <a:xfrm>
            <a:off x="3417243" y="3467496"/>
            <a:ext cx="1978423" cy="1185640"/>
          </a:xfrm>
          <a:prstGeom prst="rect">
            <a:avLst/>
          </a:prstGeom>
        </p:spPr>
      </p:pic>
      <p:sp>
        <p:nvSpPr>
          <p:cNvPr id="131" name="모서리가 둥근 직사각형 22">
            <a:extLst>
              <a:ext uri="{FF2B5EF4-FFF2-40B4-BE49-F238E27FC236}">
                <a16:creationId xmlns:a16="http://schemas.microsoft.com/office/drawing/2014/main" id="{37A4924A-B931-46C8-AC48-5122EAC1A514}"/>
              </a:ext>
            </a:extLst>
          </p:cNvPr>
          <p:cNvSpPr/>
          <p:nvPr/>
        </p:nvSpPr>
        <p:spPr bwMode="auto">
          <a:xfrm>
            <a:off x="1096252" y="328498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2657DFA-842A-491C-8ADE-BB3B4DDEE28B}"/>
              </a:ext>
            </a:extLst>
          </p:cNvPr>
          <p:cNvCxnSpPr/>
          <p:nvPr/>
        </p:nvCxnSpPr>
        <p:spPr bwMode="auto">
          <a:xfrm>
            <a:off x="1184266" y="501317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D19DAC20-0F5C-4B00-B53A-76D368BF454C}"/>
              </a:ext>
            </a:extLst>
          </p:cNvPr>
          <p:cNvSpPr txBox="1"/>
          <p:nvPr/>
        </p:nvSpPr>
        <p:spPr>
          <a:xfrm>
            <a:off x="1184266" y="473276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050F89-8CF4-41B0-A43B-0CE4BE79ED76}"/>
              </a:ext>
            </a:extLst>
          </p:cNvPr>
          <p:cNvSpPr txBox="1"/>
          <p:nvPr/>
        </p:nvSpPr>
        <p:spPr>
          <a:xfrm>
            <a:off x="1184266" y="509280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593A7CA-5ECB-443F-AD7B-86AE16F49793}"/>
              </a:ext>
            </a:extLst>
          </p:cNvPr>
          <p:cNvCxnSpPr/>
          <p:nvPr/>
        </p:nvCxnSpPr>
        <p:spPr bwMode="auto">
          <a:xfrm>
            <a:off x="3421857" y="501317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A3D6232-8BFF-4ED9-911D-5F544C6A7CAF}"/>
              </a:ext>
            </a:extLst>
          </p:cNvPr>
          <p:cNvSpPr txBox="1"/>
          <p:nvPr/>
        </p:nvSpPr>
        <p:spPr>
          <a:xfrm>
            <a:off x="3421857" y="473276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E546290-6FC5-45D3-98F0-F4FE08DBF44E}"/>
              </a:ext>
            </a:extLst>
          </p:cNvPr>
          <p:cNvSpPr txBox="1"/>
          <p:nvPr/>
        </p:nvSpPr>
        <p:spPr>
          <a:xfrm>
            <a:off x="3421857" y="509280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138" name="모서리가 둥근 직사각형 38">
            <a:extLst>
              <a:ext uri="{FF2B5EF4-FFF2-40B4-BE49-F238E27FC236}">
                <a16:creationId xmlns:a16="http://schemas.microsoft.com/office/drawing/2014/main" id="{8C5A3B58-C3F0-4E47-BEFA-BB12795ACB39}"/>
              </a:ext>
            </a:extLst>
          </p:cNvPr>
          <p:cNvSpPr/>
          <p:nvPr/>
        </p:nvSpPr>
        <p:spPr bwMode="auto">
          <a:xfrm>
            <a:off x="5560972" y="3284984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6CC22968-63DF-47C0-B405-547B1C79DD53}"/>
              </a:ext>
            </a:extLst>
          </p:cNvPr>
          <p:cNvCxnSpPr/>
          <p:nvPr/>
        </p:nvCxnSpPr>
        <p:spPr bwMode="auto">
          <a:xfrm>
            <a:off x="5648986" y="5013176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6D8399FA-6BFB-446A-952A-6692F860946E}"/>
              </a:ext>
            </a:extLst>
          </p:cNvPr>
          <p:cNvSpPr txBox="1"/>
          <p:nvPr/>
        </p:nvSpPr>
        <p:spPr>
          <a:xfrm>
            <a:off x="5648986" y="4732764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B24466C-4142-452F-9BB4-70B979B18C07}"/>
              </a:ext>
            </a:extLst>
          </p:cNvPr>
          <p:cNvSpPr txBox="1"/>
          <p:nvPr/>
        </p:nvSpPr>
        <p:spPr>
          <a:xfrm>
            <a:off x="5648986" y="5092804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B26BEFCE-DB18-4033-BD4F-0585DF0C62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7235" r="20830" b="35277"/>
          <a:stretch/>
        </p:blipFill>
        <p:spPr>
          <a:xfrm>
            <a:off x="5648986" y="3467495"/>
            <a:ext cx="1980000" cy="118564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F07B5459-D16A-4D42-A70C-B1FDB11B90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0" r="29758" b="29410"/>
          <a:stretch/>
        </p:blipFill>
        <p:spPr>
          <a:xfrm>
            <a:off x="5648986" y="3467495"/>
            <a:ext cx="1980000" cy="1185641"/>
          </a:xfrm>
          <a:prstGeom prst="rect">
            <a:avLst/>
          </a:prstGeom>
        </p:spPr>
      </p:pic>
      <p:pic>
        <p:nvPicPr>
          <p:cNvPr id="144" name="Picture 2" descr="https://russeldata.megastudy.net/campus/images/russel/russel_gn/2024/first/cont05_slide02_img01.jpg">
            <a:extLst>
              <a:ext uri="{FF2B5EF4-FFF2-40B4-BE49-F238E27FC236}">
                <a16:creationId xmlns:a16="http://schemas.microsoft.com/office/drawing/2014/main" id="{861AE61C-5569-4A16-8F11-787E328C4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6" t="9883" r="18179" b="10011"/>
          <a:stretch/>
        </p:blipFill>
        <p:spPr bwMode="auto">
          <a:xfrm>
            <a:off x="1338652" y="3465466"/>
            <a:ext cx="1701627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93535AD-A460-47D5-A12D-0ED7980DB7CF}"/>
              </a:ext>
            </a:extLst>
          </p:cNvPr>
          <p:cNvSpPr/>
          <p:nvPr/>
        </p:nvSpPr>
        <p:spPr>
          <a:xfrm>
            <a:off x="1333726" y="3465466"/>
            <a:ext cx="1706553" cy="11876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86DD0AD-B50B-44C8-8F0F-6104CC12ABF3}"/>
              </a:ext>
            </a:extLst>
          </p:cNvPr>
          <p:cNvSpPr/>
          <p:nvPr/>
        </p:nvSpPr>
        <p:spPr>
          <a:xfrm>
            <a:off x="1251196" y="339749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A7150AA-E3A5-4DDC-9ED5-2BC64AD2F3D8}"/>
              </a:ext>
            </a:extLst>
          </p:cNvPr>
          <p:cNvSpPr/>
          <p:nvPr/>
        </p:nvSpPr>
        <p:spPr>
          <a:xfrm>
            <a:off x="4315666" y="346749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903071F-8F70-43F9-B47B-15F4D16FEBBD}"/>
              </a:ext>
            </a:extLst>
          </p:cNvPr>
          <p:cNvSpPr/>
          <p:nvPr/>
        </p:nvSpPr>
        <p:spPr>
          <a:xfrm>
            <a:off x="6548986" y="346749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149" name="순서도: 수행의 시작/종료 148">
            <a:extLst>
              <a:ext uri="{FF2B5EF4-FFF2-40B4-BE49-F238E27FC236}">
                <a16:creationId xmlns:a16="http://schemas.microsoft.com/office/drawing/2014/main" id="{E6FB0C1C-C5F8-4E6B-BCB6-C90E166225A0}"/>
              </a:ext>
            </a:extLst>
          </p:cNvPr>
          <p:cNvSpPr/>
          <p:nvPr/>
        </p:nvSpPr>
        <p:spPr>
          <a:xfrm>
            <a:off x="2075705" y="622305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22897F-ECD8-4277-9077-4A12B314032A}"/>
              </a:ext>
            </a:extLst>
          </p:cNvPr>
          <p:cNvSpPr>
            <a:spLocks noChangeAspect="1"/>
          </p:cNvSpPr>
          <p:nvPr/>
        </p:nvSpPr>
        <p:spPr>
          <a:xfrm>
            <a:off x="2288469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E8698D98-9701-4938-B6D3-98144607288C}"/>
              </a:ext>
            </a:extLst>
          </p:cNvPr>
          <p:cNvSpPr>
            <a:spLocks noChangeAspect="1"/>
          </p:cNvSpPr>
          <p:nvPr/>
        </p:nvSpPr>
        <p:spPr>
          <a:xfrm>
            <a:off x="2372078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E3F870B-E8EC-4F2B-A284-69880F9DB90E}"/>
              </a:ext>
            </a:extLst>
          </p:cNvPr>
          <p:cNvSpPr/>
          <p:nvPr/>
        </p:nvSpPr>
        <p:spPr>
          <a:xfrm>
            <a:off x="975233" y="31504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FD7ADDC-A8FA-4980-9A44-6F83BEE62703}"/>
              </a:ext>
            </a:extLst>
          </p:cNvPr>
          <p:cNvSpPr/>
          <p:nvPr/>
        </p:nvSpPr>
        <p:spPr>
          <a:xfrm>
            <a:off x="1952879" y="347369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D23C72-32FC-48F8-9C48-EDC470F7F082}"/>
              </a:ext>
            </a:extLst>
          </p:cNvPr>
          <p:cNvSpPr/>
          <p:nvPr/>
        </p:nvSpPr>
        <p:spPr>
          <a:xfrm>
            <a:off x="3352821" y="3371214"/>
            <a:ext cx="4368069" cy="13615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3C568FB-D1E4-452D-900A-C5BF8D221335}"/>
              </a:ext>
            </a:extLst>
          </p:cNvPr>
          <p:cNvSpPr/>
          <p:nvPr/>
        </p:nvSpPr>
        <p:spPr>
          <a:xfrm>
            <a:off x="3293573" y="33582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841188" y="2685028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645168"/>
              </p:ext>
            </p:extLst>
          </p:nvPr>
        </p:nvGraphicFramePr>
        <p:xfrm>
          <a:off x="8104412" y="211913"/>
          <a:ext cx="1800000" cy="243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내용 활용하여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강남학원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사용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이미지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https://russeldata.megastudy.net/campus/images/russel/russel_gn/2024/first/cont05_slide03_img03.jpg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C1E2997D-401B-4E06-9CD5-1E7E68FB4D3E}"/>
              </a:ext>
            </a:extLst>
          </p:cNvPr>
          <p:cNvSpPr txBox="1"/>
          <p:nvPr/>
        </p:nvSpPr>
        <p:spPr>
          <a:xfrm>
            <a:off x="774583" y="1096620"/>
            <a:ext cx="30125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담임으로서의</a:t>
            </a:r>
            <a:r>
              <a:rPr lang="ko-KR" altLang="en-US" sz="9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900" spc="-100" dirty="0" err="1">
                <a:latin typeface="+mn-ea"/>
                <a:ea typeface="+mn-ea"/>
              </a:rPr>
              <a:t>를</a:t>
            </a:r>
            <a:r>
              <a:rPr lang="ko-KR" altLang="en-US" sz="900" spc="-100" dirty="0">
                <a:latin typeface="+mn-ea"/>
                <a:ea typeface="+mn-ea"/>
              </a:rPr>
              <a:t>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29DBEB-D78F-45C7-BB5F-F6F20244C047}"/>
              </a:ext>
            </a:extLst>
          </p:cNvPr>
          <p:cNvSpPr/>
          <p:nvPr/>
        </p:nvSpPr>
        <p:spPr>
          <a:xfrm>
            <a:off x="729237" y="456647"/>
            <a:ext cx="3012579" cy="61206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Fill">
            <a:extLst>
              <a:ext uri="{FF2B5EF4-FFF2-40B4-BE49-F238E27FC236}">
                <a16:creationId xmlns:a16="http://schemas.microsoft.com/office/drawing/2014/main" id="{0E81DB42-5B14-427D-9978-1AC4E25B8E91}"/>
              </a:ext>
            </a:extLst>
          </p:cNvPr>
          <p:cNvSpPr>
            <a:spLocks/>
          </p:cNvSpPr>
          <p:nvPr/>
        </p:nvSpPr>
        <p:spPr bwMode="auto">
          <a:xfrm rot="5400000">
            <a:off x="2100572" y="556568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3E5D95-7D44-4247-9C7E-FF1965C78472}"/>
              </a:ext>
            </a:extLst>
          </p:cNvPr>
          <p:cNvSpPr txBox="1"/>
          <p:nvPr/>
        </p:nvSpPr>
        <p:spPr>
          <a:xfrm>
            <a:off x="1929306" y="6249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A8C4CE7-3C61-4301-9B5C-F2E538AD3400}"/>
              </a:ext>
            </a:extLst>
          </p:cNvPr>
          <p:cNvGrpSpPr/>
          <p:nvPr/>
        </p:nvGrpSpPr>
        <p:grpSpPr>
          <a:xfrm>
            <a:off x="797936" y="2053676"/>
            <a:ext cx="2870285" cy="385053"/>
            <a:chOff x="1101232" y="1844825"/>
            <a:chExt cx="5940000" cy="360001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A963715-D28E-4AD3-85BE-043A9921045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D99CEC5-AC3C-4677-9DBF-DED4E6E3CA4E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0DD17C3-549B-47AC-9720-F514DEA81A90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rgbClr val="41414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0" name="순서도: 수행의 시작/종료 89">
            <a:extLst>
              <a:ext uri="{FF2B5EF4-FFF2-40B4-BE49-F238E27FC236}">
                <a16:creationId xmlns:a16="http://schemas.microsoft.com/office/drawing/2014/main" id="{9A7CABAA-620A-4EAA-A055-DF7CBF45748B}"/>
              </a:ext>
            </a:extLst>
          </p:cNvPr>
          <p:cNvSpPr/>
          <p:nvPr/>
        </p:nvSpPr>
        <p:spPr>
          <a:xfrm>
            <a:off x="2075705" y="622305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1707035-27F9-492F-BF27-71FC51966221}"/>
              </a:ext>
            </a:extLst>
          </p:cNvPr>
          <p:cNvSpPr>
            <a:spLocks noChangeAspect="1"/>
          </p:cNvSpPr>
          <p:nvPr/>
        </p:nvSpPr>
        <p:spPr>
          <a:xfrm>
            <a:off x="2288469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4E13AE3F-7946-4A1F-9FBD-CA98D50E0D7F}"/>
              </a:ext>
            </a:extLst>
          </p:cNvPr>
          <p:cNvSpPr>
            <a:spLocks noChangeAspect="1"/>
          </p:cNvSpPr>
          <p:nvPr/>
        </p:nvSpPr>
        <p:spPr>
          <a:xfrm>
            <a:off x="2372078" y="622305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모서리가 둥근 직사각형 28">
            <a:extLst>
              <a:ext uri="{FF2B5EF4-FFF2-40B4-BE49-F238E27FC236}">
                <a16:creationId xmlns:a16="http://schemas.microsoft.com/office/drawing/2014/main" id="{70BE1470-758C-473B-B971-AE04994447D9}"/>
              </a:ext>
            </a:extLst>
          </p:cNvPr>
          <p:cNvSpPr/>
          <p:nvPr/>
        </p:nvSpPr>
        <p:spPr bwMode="auto">
          <a:xfrm>
            <a:off x="1161819" y="3285055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9B3595C-3E2F-43DD-93B7-208FC28802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2762" r="6051" b="27967"/>
          <a:stretch/>
        </p:blipFill>
        <p:spPr>
          <a:xfrm>
            <a:off x="1257344" y="3474392"/>
            <a:ext cx="1972489" cy="1178816"/>
          </a:xfrm>
          <a:prstGeom prst="rect">
            <a:avLst/>
          </a:prstGeom>
        </p:spPr>
      </p:pic>
      <p:sp>
        <p:nvSpPr>
          <p:cNvPr id="98" name="모서리가 둥근 직사각형 33">
            <a:extLst>
              <a:ext uri="{FF2B5EF4-FFF2-40B4-BE49-F238E27FC236}">
                <a16:creationId xmlns:a16="http://schemas.microsoft.com/office/drawing/2014/main" id="{FFC36F98-C74D-4CEF-A595-A86D8967D725}"/>
              </a:ext>
            </a:extLst>
          </p:cNvPr>
          <p:cNvSpPr/>
          <p:nvPr/>
        </p:nvSpPr>
        <p:spPr bwMode="auto">
          <a:xfrm>
            <a:off x="3399410" y="3285055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모서리가 둥근 직사각형 35">
            <a:extLst>
              <a:ext uri="{FF2B5EF4-FFF2-40B4-BE49-F238E27FC236}">
                <a16:creationId xmlns:a16="http://schemas.microsoft.com/office/drawing/2014/main" id="{507B0D93-C061-400B-B1BB-FB1013BDDA00}"/>
              </a:ext>
            </a:extLst>
          </p:cNvPr>
          <p:cNvSpPr/>
          <p:nvPr/>
        </p:nvSpPr>
        <p:spPr bwMode="auto">
          <a:xfrm>
            <a:off x="5626539" y="3285055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7862854-B39D-44FE-9595-56D08FAE77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22736" b="13047"/>
          <a:stretch/>
        </p:blipFill>
        <p:spPr>
          <a:xfrm>
            <a:off x="5721736" y="3466482"/>
            <a:ext cx="1972817" cy="1186725"/>
          </a:xfrm>
          <a:prstGeom prst="rect">
            <a:avLst/>
          </a:prstGeom>
        </p:spPr>
      </p:pic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3A94D28-D4FD-496F-AE25-223CF47DED04}"/>
              </a:ext>
            </a:extLst>
          </p:cNvPr>
          <p:cNvCxnSpPr/>
          <p:nvPr/>
        </p:nvCxnSpPr>
        <p:spPr bwMode="auto">
          <a:xfrm>
            <a:off x="1249833" y="5013247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0A61F-D9E4-49BE-8BC5-593B3834CA0F}"/>
              </a:ext>
            </a:extLst>
          </p:cNvPr>
          <p:cNvSpPr txBox="1"/>
          <p:nvPr/>
        </p:nvSpPr>
        <p:spPr>
          <a:xfrm>
            <a:off x="1249833" y="4732835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2DE3AF1-E795-4282-AEFF-42D5932F54A1}"/>
              </a:ext>
            </a:extLst>
          </p:cNvPr>
          <p:cNvSpPr txBox="1"/>
          <p:nvPr/>
        </p:nvSpPr>
        <p:spPr>
          <a:xfrm>
            <a:off x="1249833" y="5092875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68AB44E1-8E4D-484C-ADC9-00556987C583}"/>
              </a:ext>
            </a:extLst>
          </p:cNvPr>
          <p:cNvCxnSpPr/>
          <p:nvPr/>
        </p:nvCxnSpPr>
        <p:spPr bwMode="auto">
          <a:xfrm>
            <a:off x="3487424" y="5013247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1AF56B6-8FF9-4766-BE2F-3DF3D4EDD782}"/>
              </a:ext>
            </a:extLst>
          </p:cNvPr>
          <p:cNvSpPr txBox="1"/>
          <p:nvPr/>
        </p:nvSpPr>
        <p:spPr>
          <a:xfrm>
            <a:off x="3487424" y="4732835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C64B31A-6D31-40DE-B286-D135FE92DB48}"/>
              </a:ext>
            </a:extLst>
          </p:cNvPr>
          <p:cNvSpPr txBox="1"/>
          <p:nvPr/>
        </p:nvSpPr>
        <p:spPr>
          <a:xfrm>
            <a:off x="3487424" y="5092875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 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6EEEE97F-A28F-440E-A484-9EB75B7ECD88}"/>
              </a:ext>
            </a:extLst>
          </p:cNvPr>
          <p:cNvCxnSpPr/>
          <p:nvPr/>
        </p:nvCxnSpPr>
        <p:spPr bwMode="auto">
          <a:xfrm>
            <a:off x="5714553" y="5013247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8A47680-1D3A-4DE1-9C1F-E58696E12E5D}"/>
              </a:ext>
            </a:extLst>
          </p:cNvPr>
          <p:cNvSpPr txBox="1"/>
          <p:nvPr/>
        </p:nvSpPr>
        <p:spPr>
          <a:xfrm>
            <a:off x="5714553" y="4732835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D56E30-C649-4BBB-8F76-F27902630F37}"/>
              </a:ext>
            </a:extLst>
          </p:cNvPr>
          <p:cNvSpPr txBox="1"/>
          <p:nvPr/>
        </p:nvSpPr>
        <p:spPr>
          <a:xfrm>
            <a:off x="5714553" y="5092875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pic>
        <p:nvPicPr>
          <p:cNvPr id="110" name="Picture 2" descr="https://russeldata.megastudy.net/campus/images/russel/russel_gn/2024/first/cont05_slide03_img03.jpg">
            <a:extLst>
              <a:ext uri="{FF2B5EF4-FFF2-40B4-BE49-F238E27FC236}">
                <a16:creationId xmlns:a16="http://schemas.microsoft.com/office/drawing/2014/main" id="{8DB807BE-7C13-4E0F-BD55-CB091D02C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69" y="3474391"/>
            <a:ext cx="1980000" cy="11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AF72F7C-8340-40E5-8C40-10A4F6537E6D}"/>
              </a:ext>
            </a:extLst>
          </p:cNvPr>
          <p:cNvSpPr/>
          <p:nvPr/>
        </p:nvSpPr>
        <p:spPr>
          <a:xfrm>
            <a:off x="3481234" y="3472211"/>
            <a:ext cx="1980000" cy="11809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72B3306-6B51-4408-8500-BD61B1D3CE74}"/>
              </a:ext>
            </a:extLst>
          </p:cNvPr>
          <p:cNvSpPr/>
          <p:nvPr/>
        </p:nvSpPr>
        <p:spPr>
          <a:xfrm>
            <a:off x="3399410" y="33892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2972C67-225C-476F-86F5-942328C9873E}"/>
              </a:ext>
            </a:extLst>
          </p:cNvPr>
          <p:cNvSpPr/>
          <p:nvPr/>
        </p:nvSpPr>
        <p:spPr>
          <a:xfrm>
            <a:off x="6614553" y="3467566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200D23-DF80-4645-B06F-DBDAA84075B1}"/>
              </a:ext>
            </a:extLst>
          </p:cNvPr>
          <p:cNvSpPr/>
          <p:nvPr/>
        </p:nvSpPr>
        <p:spPr>
          <a:xfrm>
            <a:off x="2149833" y="3467566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DAD18C-D7A4-4D62-9014-8BAF38E60FBC}"/>
              </a:ext>
            </a:extLst>
          </p:cNvPr>
          <p:cNvSpPr/>
          <p:nvPr/>
        </p:nvSpPr>
        <p:spPr>
          <a:xfrm>
            <a:off x="1041779" y="3243374"/>
            <a:ext cx="6800573" cy="2924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CCFAC-AF23-49AE-9C7C-DDE445F112CD}"/>
              </a:ext>
            </a:extLst>
          </p:cNvPr>
          <p:cNvSpPr/>
          <p:nvPr/>
        </p:nvSpPr>
        <p:spPr>
          <a:xfrm>
            <a:off x="975233" y="31504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3CC9170-12D8-4929-AB95-1A6B2F7A3195}"/>
              </a:ext>
            </a:extLst>
          </p:cNvPr>
          <p:cNvSpPr/>
          <p:nvPr/>
        </p:nvSpPr>
        <p:spPr>
          <a:xfrm>
            <a:off x="4367946" y="346540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1E5097-F448-44AA-A6E6-58EE48927F40}"/>
              </a:ext>
            </a:extLst>
          </p:cNvPr>
          <p:cNvSpPr/>
          <p:nvPr/>
        </p:nvSpPr>
        <p:spPr>
          <a:xfrm>
            <a:off x="1195567" y="344020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859BC3F-2BE3-460C-B283-B9C08765F833}"/>
              </a:ext>
            </a:extLst>
          </p:cNvPr>
          <p:cNvSpPr/>
          <p:nvPr/>
        </p:nvSpPr>
        <p:spPr>
          <a:xfrm>
            <a:off x="5684123" y="341734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692471" y="3498314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674582" y="5478849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739834" y="3990416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3278575" y="510949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3822793" y="4736466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4354350" y="4368749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4948923" y="3999647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5115152" y="3597908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4550128" y="3945968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2534772" y="1024370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662697" y="1869495"/>
            <a:ext cx="2968438" cy="15822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662697" y="2163988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2446735" y="1894548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648744" y="548680"/>
            <a:ext cx="3012579" cy="59599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4079843" y="550817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3938382" y="6319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3329762" y="5960313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2620916" y="2202170"/>
            <a:ext cx="3028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 </a:t>
            </a:r>
            <a:r>
              <a:rPr lang="ko-KR" altLang="en-US" b="1" dirty="0"/>
              <a:t>연 </a:t>
            </a:r>
            <a:r>
              <a:rPr lang="en-US" altLang="ko-KR" b="1" dirty="0"/>
              <a:t>3</a:t>
            </a:r>
            <a:r>
              <a:rPr lang="ko-KR" altLang="en-US" b="1" dirty="0"/>
              <a:t>회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평가 진행</a:t>
            </a:r>
            <a:endParaRPr lang="en-US" altLang="ko-KR" b="1" dirty="0"/>
          </a:p>
          <a:p>
            <a:r>
              <a:rPr lang="en-US" altLang="ko-KR" b="1" dirty="0"/>
              <a:t>3~4</a:t>
            </a:r>
            <a:r>
              <a:rPr lang="ko-KR" altLang="en-US" b="1" dirty="0"/>
              <a:t>월</a:t>
            </a:r>
            <a:r>
              <a:rPr lang="en-US" altLang="ko-KR" b="1" dirty="0"/>
              <a:t>, 5~6</a:t>
            </a:r>
            <a:r>
              <a:rPr lang="ko-KR" altLang="en-US" b="1" dirty="0"/>
              <a:t>월</a:t>
            </a:r>
            <a:r>
              <a:rPr lang="en-US" altLang="ko-KR" b="1" dirty="0"/>
              <a:t>, 7~8</a:t>
            </a:r>
            <a:r>
              <a:rPr lang="ko-KR" altLang="en-US" b="1" dirty="0"/>
              <a:t>월 합산</a:t>
            </a:r>
            <a:r>
              <a:rPr lang="ko-KR" altLang="en-US" dirty="0"/>
              <a:t>하여 평가</a:t>
            </a:r>
            <a:r>
              <a:rPr lang="en-US" altLang="ko-KR" dirty="0"/>
              <a:t>  (2023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바자관 </a:t>
            </a:r>
            <a:r>
              <a:rPr lang="ko-KR" altLang="en-US" dirty="0" err="1"/>
              <a:t>재원생들간의</a:t>
            </a:r>
            <a:r>
              <a:rPr lang="ko-KR" altLang="en-US" dirty="0"/>
              <a:t>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학습상태에 대한 경각심을 심어주며 </a:t>
            </a:r>
            <a:r>
              <a:rPr lang="ko-KR" altLang="en-US" b="1" dirty="0"/>
              <a:t>재원생들의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454792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내용의 문구로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755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강반 화살표 및 문구 위치 변경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393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2647323" y="2185217"/>
            <a:ext cx="3001966" cy="4801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2569970" y="210456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위쪽 화살표 89">
            <a:extLst>
              <a:ext uri="{FF2B5EF4-FFF2-40B4-BE49-F238E27FC236}">
                <a16:creationId xmlns:a16="http://schemas.microsoft.com/office/drawing/2014/main" id="{58F4BBB7-C3FF-4988-B434-00DA3C605940}"/>
              </a:ext>
            </a:extLst>
          </p:cNvPr>
          <p:cNvSpPr/>
          <p:nvPr/>
        </p:nvSpPr>
        <p:spPr bwMode="auto">
          <a:xfrm rot="3587484">
            <a:off x="3483528" y="3362167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07EC49-41FE-4974-99F3-05FFA0DB39C4}"/>
              </a:ext>
            </a:extLst>
          </p:cNvPr>
          <p:cNvSpPr/>
          <p:nvPr/>
        </p:nvSpPr>
        <p:spPr>
          <a:xfrm>
            <a:off x="2670265" y="3728999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6" name="위쪽 화살표 91">
            <a:extLst>
              <a:ext uri="{FF2B5EF4-FFF2-40B4-BE49-F238E27FC236}">
                <a16:creationId xmlns:a16="http://schemas.microsoft.com/office/drawing/2014/main" id="{BCF51F2C-89E9-467E-8D7F-B6E85DB85983}"/>
              </a:ext>
            </a:extLst>
          </p:cNvPr>
          <p:cNvSpPr/>
          <p:nvPr/>
        </p:nvSpPr>
        <p:spPr bwMode="auto">
          <a:xfrm rot="14400000">
            <a:off x="4373474" y="4065216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00936-D637-49B6-9C1F-58AB8ED41071}"/>
              </a:ext>
            </a:extLst>
          </p:cNvPr>
          <p:cNvSpPr/>
          <p:nvPr/>
        </p:nvSpPr>
        <p:spPr>
          <a:xfrm>
            <a:off x="4467840" y="4996748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F08B22-EF05-4EDE-BDB5-99999670335F}"/>
              </a:ext>
            </a:extLst>
          </p:cNvPr>
          <p:cNvSpPr/>
          <p:nvPr/>
        </p:nvSpPr>
        <p:spPr bwMode="auto">
          <a:xfrm>
            <a:off x="3422931" y="5953502"/>
            <a:ext cx="2208204" cy="2058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4F4F4B-0E51-42F1-A58A-B535AA1EA3B1}"/>
              </a:ext>
            </a:extLst>
          </p:cNvPr>
          <p:cNvSpPr/>
          <p:nvPr/>
        </p:nvSpPr>
        <p:spPr bwMode="auto">
          <a:xfrm>
            <a:off x="2659357" y="3487055"/>
            <a:ext cx="3001966" cy="238013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5070A6F-35ED-49D0-9BD7-2543377F3496}"/>
              </a:ext>
            </a:extLst>
          </p:cNvPr>
          <p:cNvSpPr/>
          <p:nvPr/>
        </p:nvSpPr>
        <p:spPr>
          <a:xfrm>
            <a:off x="2582004" y="34064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0180BF-551C-4799-8485-B339D806C28C}"/>
              </a:ext>
            </a:extLst>
          </p:cNvPr>
          <p:cNvSpPr/>
          <p:nvPr/>
        </p:nvSpPr>
        <p:spPr>
          <a:xfrm>
            <a:off x="3330033" y="58912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613866" y="1355706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629729" y="4142670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629729" y="4437164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612145" y="4166807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621307" y="4473772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2016630" y="445987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996134" y="3731969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58525"/>
              </p:ext>
            </p:extLst>
          </p:nvPr>
        </p:nvGraphicFramePr>
        <p:xfrm>
          <a:off x="8104412" y="211913"/>
          <a:ext cx="1800000" cy="56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 학원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승반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내용으로 </a:t>
                      </a:r>
                      <a:b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교체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A6A5A-C066-4200-A534-C9A4C4490F5F}"/>
              </a:ext>
            </a:extLst>
          </p:cNvPr>
          <p:cNvSpPr/>
          <p:nvPr/>
        </p:nvSpPr>
        <p:spPr bwMode="auto">
          <a:xfrm>
            <a:off x="993438" y="1437822"/>
            <a:ext cx="6821228" cy="215527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29A6A0E-52A5-4913-8028-CAADDC3BB7D5}"/>
              </a:ext>
            </a:extLst>
          </p:cNvPr>
          <p:cNvSpPr/>
          <p:nvPr/>
        </p:nvSpPr>
        <p:spPr>
          <a:xfrm>
            <a:off x="954667" y="13557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B79EFF8-F0AC-4A03-B81F-A2D799D8563D}"/>
              </a:ext>
            </a:extLst>
          </p:cNvPr>
          <p:cNvSpPr/>
          <p:nvPr/>
        </p:nvSpPr>
        <p:spPr>
          <a:xfrm>
            <a:off x="6681484" y="1211271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ADE2B9F-1BE3-4882-BDA2-EF7786C84CA2}"/>
              </a:ext>
            </a:extLst>
          </p:cNvPr>
          <p:cNvSpPr/>
          <p:nvPr/>
        </p:nvSpPr>
        <p:spPr>
          <a:xfrm>
            <a:off x="1141970" y="148478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2E6259-7F0C-4B80-90A4-423B3846751C}"/>
              </a:ext>
            </a:extLst>
          </p:cNvPr>
          <p:cNvSpPr/>
          <p:nvPr/>
        </p:nvSpPr>
        <p:spPr>
          <a:xfrm>
            <a:off x="1143619" y="1564761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1D5AE34-C670-4BBA-B88A-8C7AC82B88DA}"/>
              </a:ext>
            </a:extLst>
          </p:cNvPr>
          <p:cNvGrpSpPr/>
          <p:nvPr/>
        </p:nvGrpSpPr>
        <p:grpSpPr>
          <a:xfrm>
            <a:off x="1245832" y="2451657"/>
            <a:ext cx="1973538" cy="967910"/>
            <a:chOff x="816877" y="4725144"/>
            <a:chExt cx="1973538" cy="96791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3127761-6CC2-41B4-9794-56046DD13A32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6" name="꺾인 연결선 111">
                <a:extLst>
                  <a:ext uri="{FF2B5EF4-FFF2-40B4-BE49-F238E27FC236}">
                    <a16:creationId xmlns:a16="http://schemas.microsoft.com/office/drawing/2014/main" id="{916A0BC2-3DA5-4E51-8F40-D235D0B9322D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꺾인 연결선 112">
                <a:extLst>
                  <a:ext uri="{FF2B5EF4-FFF2-40B4-BE49-F238E27FC236}">
                    <a16:creationId xmlns:a16="http://schemas.microsoft.com/office/drawing/2014/main" id="{3CF29335-89A4-4764-A59D-C8D04D18210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꺾인 연결선 113">
                <a:extLst>
                  <a:ext uri="{FF2B5EF4-FFF2-40B4-BE49-F238E27FC236}">
                    <a16:creationId xmlns:a16="http://schemas.microsoft.com/office/drawing/2014/main" id="{BEBE9903-DC8B-41ED-91D1-D5196067788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꺾인 연결선 114">
                <a:extLst>
                  <a:ext uri="{FF2B5EF4-FFF2-40B4-BE49-F238E27FC236}">
                    <a16:creationId xmlns:a16="http://schemas.microsoft.com/office/drawing/2014/main" id="{3CF240F0-B56C-4BF7-A0E2-191C0E8A93B9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6C5F422-66EA-477F-8220-3AFDCD112C8A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00CFFB9-B6B5-40E7-A771-0C5A444C76F8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FB59298-E0AF-4285-B3E4-78D72EE2BCFE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040C5BC-AD8C-43A0-8FE7-BACDC43C92AC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387D4FF-BE19-4D25-947C-CB3920661A8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0" name="위쪽 화살표 115">
            <a:extLst>
              <a:ext uri="{FF2B5EF4-FFF2-40B4-BE49-F238E27FC236}">
                <a16:creationId xmlns:a16="http://schemas.microsoft.com/office/drawing/2014/main" id="{16D2F6C5-6C80-4B6F-84E8-2B3FAF44C995}"/>
              </a:ext>
            </a:extLst>
          </p:cNvPr>
          <p:cNvSpPr/>
          <p:nvPr/>
        </p:nvSpPr>
        <p:spPr bwMode="auto">
          <a:xfrm rot="3501043">
            <a:off x="2685178" y="2157660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사각형 설명선 116">
            <a:extLst>
              <a:ext uri="{FF2B5EF4-FFF2-40B4-BE49-F238E27FC236}">
                <a16:creationId xmlns:a16="http://schemas.microsoft.com/office/drawing/2014/main" id="{576C06F0-0EE9-41F2-9378-C0C1DDAEDAE6}"/>
              </a:ext>
            </a:extLst>
          </p:cNvPr>
          <p:cNvSpPr/>
          <p:nvPr/>
        </p:nvSpPr>
        <p:spPr bwMode="auto">
          <a:xfrm>
            <a:off x="1573695" y="2380243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54AFAA5-04FE-479C-816B-6EC40B200B23}"/>
              </a:ext>
            </a:extLst>
          </p:cNvPr>
          <p:cNvSpPr/>
          <p:nvPr/>
        </p:nvSpPr>
        <p:spPr>
          <a:xfrm>
            <a:off x="5596002" y="148478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44BC2D-1F93-4052-BD2F-D8A213D442E5}"/>
              </a:ext>
            </a:extLst>
          </p:cNvPr>
          <p:cNvSpPr/>
          <p:nvPr/>
        </p:nvSpPr>
        <p:spPr>
          <a:xfrm>
            <a:off x="5597651" y="1564761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권충만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3253C1E-52BB-4B86-B2B0-09A6C288004F}"/>
              </a:ext>
            </a:extLst>
          </p:cNvPr>
          <p:cNvGrpSpPr/>
          <p:nvPr/>
        </p:nvGrpSpPr>
        <p:grpSpPr>
          <a:xfrm>
            <a:off x="5699864" y="2451657"/>
            <a:ext cx="1973538" cy="967910"/>
            <a:chOff x="816877" y="4725144"/>
            <a:chExt cx="1973538" cy="96791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758CA9EC-E482-465B-B4D0-E9301EECB48A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1" name="꺾인 연결선 128">
                <a:extLst>
                  <a:ext uri="{FF2B5EF4-FFF2-40B4-BE49-F238E27FC236}">
                    <a16:creationId xmlns:a16="http://schemas.microsoft.com/office/drawing/2014/main" id="{07847628-7293-436F-BF59-71A8EB1ECC64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꺾인 연결선 129">
                <a:extLst>
                  <a:ext uri="{FF2B5EF4-FFF2-40B4-BE49-F238E27FC236}">
                    <a16:creationId xmlns:a16="http://schemas.microsoft.com/office/drawing/2014/main" id="{735ED75C-A829-4BB4-963B-EBF00314AFF3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꺾인 연결선 130">
                <a:extLst>
                  <a:ext uri="{FF2B5EF4-FFF2-40B4-BE49-F238E27FC236}">
                    <a16:creationId xmlns:a16="http://schemas.microsoft.com/office/drawing/2014/main" id="{044B2941-14F3-4578-9721-741E0F7F0608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꺾인 연결선 131">
                <a:extLst>
                  <a:ext uri="{FF2B5EF4-FFF2-40B4-BE49-F238E27FC236}">
                    <a16:creationId xmlns:a16="http://schemas.microsoft.com/office/drawing/2014/main" id="{D23A8935-3E1C-4949-9E26-FF0230AA1E1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93C1FF1-D55E-4997-B120-8E041ED8FEC7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74385B2-415A-4D76-AA16-3DFE7B8B811D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5190BF5-D3B4-4689-874C-C5DDC84B8AD2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916A829-C16D-44B7-9996-7B5A453345FF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3E15B62-8354-4B4E-A912-04605E11B467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05" name="사각형 설명선 132">
            <a:extLst>
              <a:ext uri="{FF2B5EF4-FFF2-40B4-BE49-F238E27FC236}">
                <a16:creationId xmlns:a16="http://schemas.microsoft.com/office/drawing/2014/main" id="{A8575DA7-A434-4F52-BB99-AE52A1316700}"/>
              </a:ext>
            </a:extLst>
          </p:cNvPr>
          <p:cNvSpPr/>
          <p:nvPr/>
        </p:nvSpPr>
        <p:spPr bwMode="auto">
          <a:xfrm>
            <a:off x="5785725" y="2380243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06" name="위쪽 화살표 133">
            <a:extLst>
              <a:ext uri="{FF2B5EF4-FFF2-40B4-BE49-F238E27FC236}">
                <a16:creationId xmlns:a16="http://schemas.microsoft.com/office/drawing/2014/main" id="{57802310-5A03-4717-9BA8-153F8D71EB4C}"/>
              </a:ext>
            </a:extLst>
          </p:cNvPr>
          <p:cNvSpPr/>
          <p:nvPr/>
        </p:nvSpPr>
        <p:spPr bwMode="auto">
          <a:xfrm rot="3622285">
            <a:off x="6772930" y="2171300"/>
            <a:ext cx="301280" cy="930823"/>
          </a:xfrm>
          <a:prstGeom prst="upArrow">
            <a:avLst>
              <a:gd name="adj1" fmla="val 29103"/>
              <a:gd name="adj2" fmla="val 49609"/>
            </a:avLst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A9264F3-50F0-45A9-B4CA-F96F9FF839FA}"/>
              </a:ext>
            </a:extLst>
          </p:cNvPr>
          <p:cNvSpPr/>
          <p:nvPr/>
        </p:nvSpPr>
        <p:spPr>
          <a:xfrm>
            <a:off x="3375544" y="1484803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3977B17-C2CF-48BB-997A-629E3254122B}"/>
              </a:ext>
            </a:extLst>
          </p:cNvPr>
          <p:cNvSpPr/>
          <p:nvPr/>
        </p:nvSpPr>
        <p:spPr>
          <a:xfrm>
            <a:off x="3377193" y="1564780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송승원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CAB3463-3B8D-4C57-9204-C2510B219918}"/>
              </a:ext>
            </a:extLst>
          </p:cNvPr>
          <p:cNvGrpSpPr/>
          <p:nvPr/>
        </p:nvGrpSpPr>
        <p:grpSpPr>
          <a:xfrm>
            <a:off x="3479406" y="2451676"/>
            <a:ext cx="1973538" cy="967910"/>
            <a:chOff x="816877" y="4725144"/>
            <a:chExt cx="1973538" cy="96791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20DE3F5B-F655-4FDB-A138-51D490F951E2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6" name="꺾인 연결선 111">
                <a:extLst>
                  <a:ext uri="{FF2B5EF4-FFF2-40B4-BE49-F238E27FC236}">
                    <a16:creationId xmlns:a16="http://schemas.microsoft.com/office/drawing/2014/main" id="{B89A6BAC-1AAD-417D-BD39-2071A53D54E5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12">
                <a:extLst>
                  <a:ext uri="{FF2B5EF4-FFF2-40B4-BE49-F238E27FC236}">
                    <a16:creationId xmlns:a16="http://schemas.microsoft.com/office/drawing/2014/main" id="{0D8FA65A-8F11-4664-9A7F-636EADFB3BC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꺾인 연결선 113">
                <a:extLst>
                  <a:ext uri="{FF2B5EF4-FFF2-40B4-BE49-F238E27FC236}">
                    <a16:creationId xmlns:a16="http://schemas.microsoft.com/office/drawing/2014/main" id="{CD98BEE8-C695-4212-84BA-8F51EAB1B48B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꺾인 연결선 114">
                <a:extLst>
                  <a:ext uri="{FF2B5EF4-FFF2-40B4-BE49-F238E27FC236}">
                    <a16:creationId xmlns:a16="http://schemas.microsoft.com/office/drawing/2014/main" id="{33304752-9A8E-45B3-9B02-8E7A9DAFB4D9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5E731C5-C901-4088-BC6D-6EADA56D34A9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6DE4553-CF89-4DC3-B87F-72C41443E0E7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10C3FC2-0F41-4164-8EF6-C553CF1AF2BE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B14E412-412A-4EC9-BBFB-9350406154C3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C10C838-E8B5-434C-8359-E51710F9CFAB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23" name="위쪽 화살표 115">
            <a:extLst>
              <a:ext uri="{FF2B5EF4-FFF2-40B4-BE49-F238E27FC236}">
                <a16:creationId xmlns:a16="http://schemas.microsoft.com/office/drawing/2014/main" id="{6A98421C-DFC2-4A17-A52D-53F69F67D31E}"/>
              </a:ext>
            </a:extLst>
          </p:cNvPr>
          <p:cNvSpPr/>
          <p:nvPr/>
        </p:nvSpPr>
        <p:spPr bwMode="auto">
          <a:xfrm rot="3501043">
            <a:off x="4918752" y="2157679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사각형 설명선 116">
            <a:extLst>
              <a:ext uri="{FF2B5EF4-FFF2-40B4-BE49-F238E27FC236}">
                <a16:creationId xmlns:a16="http://schemas.microsoft.com/office/drawing/2014/main" id="{0F679826-8514-470D-9F92-212BD9FFAE81}"/>
              </a:ext>
            </a:extLst>
          </p:cNvPr>
          <p:cNvSpPr/>
          <p:nvPr/>
        </p:nvSpPr>
        <p:spPr bwMode="auto">
          <a:xfrm>
            <a:off x="3807269" y="2380262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423600"/>
              </p:ext>
            </p:extLst>
          </p:nvPr>
        </p:nvGraphicFramePr>
        <p:xfrm>
          <a:off x="8104412" y="211913"/>
          <a:ext cx="1800000" cy="1326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https://mrusselgn.megastudy.net/event/2021/quel/default.asp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https://mrusselgn.megastudy.net/intro/2022/premium/index.asp</a:t>
                      </a:r>
                      <a:endParaRPr lang="en-US" altLang="ko-KR" sz="900" b="0" spc="-50" baseline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882902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978923" y="1461456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1092545" y="3562982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2234665" y="3714717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2234665" y="4717175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36" y="3871632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2322679" y="445022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1064568" y="802925"/>
            <a:ext cx="3012579" cy="52521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303097" y="1016962"/>
            <a:ext cx="44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52087"/>
              </p:ext>
            </p:extLst>
          </p:nvPr>
        </p:nvGraphicFramePr>
        <p:xfrm>
          <a:off x="1072730" y="2567266"/>
          <a:ext cx="2996253" cy="880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2555007" y="505140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6FB2-786C-463D-9913-CDAF29E463A6}"/>
              </a:ext>
            </a:extLst>
          </p:cNvPr>
          <p:cNvSpPr/>
          <p:nvPr/>
        </p:nvSpPr>
        <p:spPr bwMode="auto">
          <a:xfrm>
            <a:off x="1017695" y="2990654"/>
            <a:ext cx="1449158" cy="4304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B05EE-D7AB-4CE9-BB7B-A4043BD681B8}"/>
              </a:ext>
            </a:extLst>
          </p:cNvPr>
          <p:cNvSpPr/>
          <p:nvPr/>
        </p:nvSpPr>
        <p:spPr>
          <a:xfrm>
            <a:off x="978923" y="29085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18983-908B-4507-96C3-69B525866795}"/>
              </a:ext>
            </a:extLst>
          </p:cNvPr>
          <p:cNvSpPr txBox="1"/>
          <p:nvPr/>
        </p:nvSpPr>
        <p:spPr>
          <a:xfrm>
            <a:off x="4142639" y="1461456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CBB8CB-584E-4F52-8B77-8FCFD4F24825}"/>
              </a:ext>
            </a:extLst>
          </p:cNvPr>
          <p:cNvSpPr/>
          <p:nvPr/>
        </p:nvSpPr>
        <p:spPr>
          <a:xfrm>
            <a:off x="4228284" y="802925"/>
            <a:ext cx="3012579" cy="52521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F0581-D052-4B47-A041-0AE33CA92431}"/>
              </a:ext>
            </a:extLst>
          </p:cNvPr>
          <p:cNvSpPr txBox="1"/>
          <p:nvPr/>
        </p:nvSpPr>
        <p:spPr>
          <a:xfrm>
            <a:off x="5466813" y="1016962"/>
            <a:ext cx="44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3E4B357-0099-4449-8217-48832CCBC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764449"/>
              </p:ext>
            </p:extLst>
          </p:nvPr>
        </p:nvGraphicFramePr>
        <p:xfrm>
          <a:off x="4236446" y="2567266"/>
          <a:ext cx="2996253" cy="880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1" spc="-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Fill">
            <a:extLst>
              <a:ext uri="{FF2B5EF4-FFF2-40B4-BE49-F238E27FC236}">
                <a16:creationId xmlns:a16="http://schemas.microsoft.com/office/drawing/2014/main" id="{C25CDFFF-8027-4888-ADA2-A20C175225C9}"/>
              </a:ext>
            </a:extLst>
          </p:cNvPr>
          <p:cNvSpPr>
            <a:spLocks/>
          </p:cNvSpPr>
          <p:nvPr/>
        </p:nvSpPr>
        <p:spPr bwMode="auto">
          <a:xfrm rot="5400000">
            <a:off x="5718723" y="505140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F7510E-154B-438E-8E42-BDEE343C9563}"/>
              </a:ext>
            </a:extLst>
          </p:cNvPr>
          <p:cNvSpPr/>
          <p:nvPr/>
        </p:nvSpPr>
        <p:spPr>
          <a:xfrm>
            <a:off x="4264029" y="3632090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E7E1B3-22C2-48FD-BA7F-99ED5A47125C}"/>
              </a:ext>
            </a:extLst>
          </p:cNvPr>
          <p:cNvSpPr txBox="1"/>
          <p:nvPr/>
        </p:nvSpPr>
        <p:spPr>
          <a:xfrm>
            <a:off x="5489920" y="3844521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48E375-4399-4F97-87D0-D19F3BA94498}"/>
              </a:ext>
            </a:extLst>
          </p:cNvPr>
          <p:cNvSpPr txBox="1"/>
          <p:nvPr/>
        </p:nvSpPr>
        <p:spPr>
          <a:xfrm>
            <a:off x="5489920" y="4846979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53" name="Picture 6" descr="메가X대성 더 프리미엄 모의고사">
            <a:extLst>
              <a:ext uri="{FF2B5EF4-FFF2-40B4-BE49-F238E27FC236}">
                <a16:creationId xmlns:a16="http://schemas.microsoft.com/office/drawing/2014/main" id="{C570BF16-53C6-4A8B-AD32-3C3EF76DB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05" y="4108750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모서리가 둥근 직사각형 59">
            <a:extLst>
              <a:ext uri="{FF2B5EF4-FFF2-40B4-BE49-F238E27FC236}">
                <a16:creationId xmlns:a16="http://schemas.microsoft.com/office/drawing/2014/main" id="{A7E8AC43-35F1-442F-A397-F2C779FB9B11}"/>
              </a:ext>
            </a:extLst>
          </p:cNvPr>
          <p:cNvSpPr/>
          <p:nvPr/>
        </p:nvSpPr>
        <p:spPr bwMode="auto">
          <a:xfrm>
            <a:off x="5577933" y="4580024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C540D9-A2D3-4977-AEBF-967614CBCE4B}"/>
              </a:ext>
            </a:extLst>
          </p:cNvPr>
          <p:cNvSpPr/>
          <p:nvPr/>
        </p:nvSpPr>
        <p:spPr bwMode="auto">
          <a:xfrm>
            <a:off x="2305232" y="4413149"/>
            <a:ext cx="1107765" cy="30402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2242908" y="43871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1C0D64-7F91-4B69-B5B6-9B1BDCD95DFD}"/>
              </a:ext>
            </a:extLst>
          </p:cNvPr>
          <p:cNvSpPr/>
          <p:nvPr/>
        </p:nvSpPr>
        <p:spPr bwMode="auto">
          <a:xfrm>
            <a:off x="5561966" y="4557916"/>
            <a:ext cx="1107765" cy="30402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8652AB7-EE8C-4DA8-986F-61811BDCBE39}"/>
              </a:ext>
            </a:extLst>
          </p:cNvPr>
          <p:cNvSpPr/>
          <p:nvPr/>
        </p:nvSpPr>
        <p:spPr>
          <a:xfrm>
            <a:off x="5524747" y="45169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79ABCD-077B-457B-BA8B-0348253990A1}"/>
              </a:ext>
            </a:extLst>
          </p:cNvPr>
          <p:cNvSpPr/>
          <p:nvPr/>
        </p:nvSpPr>
        <p:spPr bwMode="auto">
          <a:xfrm>
            <a:off x="4212043" y="3010035"/>
            <a:ext cx="1449158" cy="4304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59F781-0FF1-42AC-8558-B9F2DEA79C4B}"/>
              </a:ext>
            </a:extLst>
          </p:cNvPr>
          <p:cNvSpPr/>
          <p:nvPr/>
        </p:nvSpPr>
        <p:spPr>
          <a:xfrm>
            <a:off x="4173271" y="29279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50916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https://mrusselgn.megastudy.net/intro/info/2022/monthly/index.asp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6031DD6-1BF3-4B74-8368-9440E0E2A1BC}"/>
              </a:ext>
            </a:extLst>
          </p:cNvPr>
          <p:cNvSpPr txBox="1"/>
          <p:nvPr/>
        </p:nvSpPr>
        <p:spPr>
          <a:xfrm>
            <a:off x="2635107" y="1461456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54C122-AD30-43AC-BC43-3E4DA7D3533A}"/>
              </a:ext>
            </a:extLst>
          </p:cNvPr>
          <p:cNvSpPr/>
          <p:nvPr/>
        </p:nvSpPr>
        <p:spPr>
          <a:xfrm>
            <a:off x="2720752" y="802925"/>
            <a:ext cx="3012579" cy="52521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3D9C39-99BD-4D02-8DDD-E6973E800130}"/>
              </a:ext>
            </a:extLst>
          </p:cNvPr>
          <p:cNvSpPr txBox="1"/>
          <p:nvPr/>
        </p:nvSpPr>
        <p:spPr>
          <a:xfrm>
            <a:off x="3959281" y="1016962"/>
            <a:ext cx="44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195A7C9-3103-45DC-A743-C64F042DC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12690"/>
              </p:ext>
            </p:extLst>
          </p:nvPr>
        </p:nvGraphicFramePr>
        <p:xfrm>
          <a:off x="2728914" y="2567266"/>
          <a:ext cx="2996253" cy="880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 err="1"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1" spc="-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1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1" spc="-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Fill">
            <a:extLst>
              <a:ext uri="{FF2B5EF4-FFF2-40B4-BE49-F238E27FC236}">
                <a16:creationId xmlns:a16="http://schemas.microsoft.com/office/drawing/2014/main" id="{D27CFAA4-BD5C-4FA5-B3BF-FAB11D4894A7}"/>
              </a:ext>
            </a:extLst>
          </p:cNvPr>
          <p:cNvSpPr>
            <a:spLocks/>
          </p:cNvSpPr>
          <p:nvPr/>
        </p:nvSpPr>
        <p:spPr bwMode="auto">
          <a:xfrm rot="5400000">
            <a:off x="4211191" y="505140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964356-C596-46AD-8102-14D5F968FB98}"/>
              </a:ext>
            </a:extLst>
          </p:cNvPr>
          <p:cNvSpPr/>
          <p:nvPr/>
        </p:nvSpPr>
        <p:spPr>
          <a:xfrm>
            <a:off x="2751860" y="3579730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6" name="Picture 2" descr="월간 학습지 장영진">
            <a:extLst>
              <a:ext uri="{FF2B5EF4-FFF2-40B4-BE49-F238E27FC236}">
                <a16:creationId xmlns:a16="http://schemas.microsoft.com/office/drawing/2014/main" id="{6A4C22C6-70F1-4E85-96F2-84A08A46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38" y="4095152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9EB6D0E-9DA4-4646-9393-3AEE27E4B60A}"/>
              </a:ext>
            </a:extLst>
          </p:cNvPr>
          <p:cNvSpPr txBox="1"/>
          <p:nvPr/>
        </p:nvSpPr>
        <p:spPr>
          <a:xfrm>
            <a:off x="3909645" y="371783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C538A6-CA67-4CB8-B550-BCF00062461C}"/>
              </a:ext>
            </a:extLst>
          </p:cNvPr>
          <p:cNvSpPr txBox="1"/>
          <p:nvPr/>
        </p:nvSpPr>
        <p:spPr>
          <a:xfrm>
            <a:off x="3909645" y="472029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61">
            <a:extLst>
              <a:ext uri="{FF2B5EF4-FFF2-40B4-BE49-F238E27FC236}">
                <a16:creationId xmlns:a16="http://schemas.microsoft.com/office/drawing/2014/main" id="{4A8E7B12-4B75-4D16-99C5-6382B186254A}"/>
              </a:ext>
            </a:extLst>
          </p:cNvPr>
          <p:cNvSpPr/>
          <p:nvPr/>
        </p:nvSpPr>
        <p:spPr bwMode="auto">
          <a:xfrm>
            <a:off x="3997658" y="444897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4D818AF-3136-4769-8238-835AFF072CF4}"/>
              </a:ext>
            </a:extLst>
          </p:cNvPr>
          <p:cNvSpPr/>
          <p:nvPr/>
        </p:nvSpPr>
        <p:spPr bwMode="auto">
          <a:xfrm>
            <a:off x="2681464" y="2996181"/>
            <a:ext cx="1449158" cy="4304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67C4A6-28B3-44AF-9850-C908BFCF5DD4}"/>
              </a:ext>
            </a:extLst>
          </p:cNvPr>
          <p:cNvSpPr/>
          <p:nvPr/>
        </p:nvSpPr>
        <p:spPr>
          <a:xfrm>
            <a:off x="2642692" y="29140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4FA478-A725-475B-A50A-DCEB90E9DD83}"/>
              </a:ext>
            </a:extLst>
          </p:cNvPr>
          <p:cNvSpPr/>
          <p:nvPr/>
        </p:nvSpPr>
        <p:spPr bwMode="auto">
          <a:xfrm>
            <a:off x="3977014" y="4448972"/>
            <a:ext cx="1120002" cy="271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5BD581-0A03-412C-82FA-0D64CE3E46FF}"/>
              </a:ext>
            </a:extLst>
          </p:cNvPr>
          <p:cNvSpPr/>
          <p:nvPr/>
        </p:nvSpPr>
        <p:spPr>
          <a:xfrm>
            <a:off x="3944472" y="43818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14497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084974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A3EF12-FD55-48EF-B3F4-73915AC44AA1}"/>
              </a:ext>
            </a:extLst>
          </p:cNvPr>
          <p:cNvSpPr/>
          <p:nvPr/>
        </p:nvSpPr>
        <p:spPr>
          <a:xfrm>
            <a:off x="344488" y="710298"/>
            <a:ext cx="7574719" cy="3323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5F7D3E-AEAE-4708-8765-DC181D6A74B5}"/>
              </a:ext>
            </a:extLst>
          </p:cNvPr>
          <p:cNvSpPr/>
          <p:nvPr/>
        </p:nvSpPr>
        <p:spPr>
          <a:xfrm>
            <a:off x="272337" y="677639"/>
            <a:ext cx="182018" cy="1579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0164CB-F8A1-4BEC-B19D-D448197D3727}"/>
              </a:ext>
            </a:extLst>
          </p:cNvPr>
          <p:cNvSpPr/>
          <p:nvPr/>
        </p:nvSpPr>
        <p:spPr>
          <a:xfrm>
            <a:off x="332609" y="4997701"/>
            <a:ext cx="5103457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260458" y="4921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1280592" y="4189483"/>
            <a:ext cx="1907224" cy="332183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1206261" y="411640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1319170" y="4204252"/>
            <a:ext cx="1907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</a:t>
            </a:r>
            <a:endParaRPr lang="en-US" altLang="ko-KR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B2E5ED1-8D27-400E-AC37-64625779DE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842627" y="5036703"/>
            <a:ext cx="1914768" cy="131670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9DD7695-2E20-4827-B9A1-D548719C0F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3406276" y="5036068"/>
            <a:ext cx="1923057" cy="131733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12746D00-B308-4228-8D98-78C49CA1E033}"/>
              </a:ext>
            </a:extLst>
          </p:cNvPr>
          <p:cNvSpPr/>
          <p:nvPr/>
        </p:nvSpPr>
        <p:spPr>
          <a:xfrm>
            <a:off x="4234879" y="502954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D2068C6-7542-4DDB-9412-810BA4018F6F}"/>
              </a:ext>
            </a:extLst>
          </p:cNvPr>
          <p:cNvSpPr/>
          <p:nvPr/>
        </p:nvSpPr>
        <p:spPr>
          <a:xfrm>
            <a:off x="256630" y="51220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C29A68-EA6B-4026-B25A-C446ECE87972}"/>
              </a:ext>
            </a:extLst>
          </p:cNvPr>
          <p:cNvSpPr/>
          <p:nvPr/>
        </p:nvSpPr>
        <p:spPr>
          <a:xfrm>
            <a:off x="1677395" y="5023520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69F629-9D8D-4596-8A01-4B855E05B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48" y="5627160"/>
            <a:ext cx="2850861" cy="4661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2851247" y="782169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2420785" y="4765811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662193" y="5009893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강남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648744" y="692696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13B09ED-5BD6-491C-8FF7-A8B37C6B7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668547"/>
              </p:ext>
            </p:extLst>
          </p:nvPr>
        </p:nvGraphicFramePr>
        <p:xfrm>
          <a:off x="2684595" y="1083608"/>
          <a:ext cx="290313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668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42735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20268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550409">
                  <a:extLst>
                    <a:ext uri="{9D8B030D-6E8A-4147-A177-3AD203B41FA5}">
                      <a16:colId xmlns:a16="http://schemas.microsoft.com/office/drawing/2014/main" val="192494527"/>
                    </a:ext>
                  </a:extLst>
                </a:gridCol>
                <a:gridCol w="414387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4651625" y="1043989"/>
            <a:ext cx="518115" cy="371116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4612853" y="96187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dirty="0"/>
              <a:t>2025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강남 </a:t>
            </a:r>
            <a:r>
              <a:rPr lang="en-US" altLang="ko-KR" sz="90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14763"/>
              </p:ext>
            </p:extLst>
          </p:nvPr>
        </p:nvGraphicFramePr>
        <p:xfrm>
          <a:off x="8104412" y="211913"/>
          <a:ext cx="1800000" cy="152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 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3"/>
                        </a:rPr>
                        <a:t>https://mrusselgn.megastudy.net/intro/2024/first/index.asp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715648" y="4750161"/>
            <a:ext cx="2896445" cy="2231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676877" y="46680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3427490" y="5127861"/>
            <a:ext cx="634904" cy="20613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3388718" y="50457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2715648" y="56521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AF9B9DB-2F76-4769-AB9C-B04713919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12621"/>
              </p:ext>
            </p:extLst>
          </p:nvPr>
        </p:nvGraphicFramePr>
        <p:xfrm>
          <a:off x="620438" y="1777869"/>
          <a:ext cx="7104920" cy="4142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230">
                  <a:extLst>
                    <a:ext uri="{9D8B030D-6E8A-4147-A177-3AD203B41FA5}">
                      <a16:colId xmlns:a16="http://schemas.microsoft.com/office/drawing/2014/main" val="1566160147"/>
                    </a:ext>
                  </a:extLst>
                </a:gridCol>
                <a:gridCol w="1776230">
                  <a:extLst>
                    <a:ext uri="{9D8B030D-6E8A-4147-A177-3AD203B41FA5}">
                      <a16:colId xmlns:a16="http://schemas.microsoft.com/office/drawing/2014/main" val="2623775671"/>
                    </a:ext>
                  </a:extLst>
                </a:gridCol>
                <a:gridCol w="1776230">
                  <a:extLst>
                    <a:ext uri="{9D8B030D-6E8A-4147-A177-3AD203B41FA5}">
                      <a16:colId xmlns:a16="http://schemas.microsoft.com/office/drawing/2014/main" val="1858130856"/>
                    </a:ext>
                  </a:extLst>
                </a:gridCol>
                <a:gridCol w="1776230">
                  <a:extLst>
                    <a:ext uri="{9D8B030D-6E8A-4147-A177-3AD203B41FA5}">
                      <a16:colId xmlns:a16="http://schemas.microsoft.com/office/drawing/2014/main" val="3797079529"/>
                    </a:ext>
                  </a:extLst>
                </a:gridCol>
              </a:tblGrid>
              <a:tr h="440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원서접수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성적표 제출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강의 선택 및 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④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최종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322492"/>
                  </a:ext>
                </a:extLst>
              </a:tr>
              <a:tr h="644001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1" spc="-100" dirty="0">
                          <a:latin typeface="+mn-ea"/>
                        </a:rPr>
                        <a:t>1) </a:t>
                      </a:r>
                      <a:r>
                        <a:rPr lang="ko-KR" altLang="en-US" sz="1100" b="1" spc="-100" dirty="0">
                          <a:latin typeface="+mn-ea"/>
                        </a:rPr>
                        <a:t>원서 접수</a:t>
                      </a:r>
                      <a:endParaRPr lang="en-US" altLang="ko-KR" sz="110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 </a:t>
                      </a:r>
                      <a:r>
                        <a:rPr lang="ko-KR" altLang="en-US" sz="1000" spc="-100" dirty="0">
                          <a:latin typeface="+mn-ea"/>
                        </a:rPr>
                        <a:t>원서접수를 완료한 학생</a:t>
                      </a:r>
                      <a:r>
                        <a:rPr lang="en-US" altLang="ko-KR" sz="1000" spc="-100" dirty="0">
                          <a:latin typeface="+mn-ea"/>
                        </a:rPr>
                        <a:t>, </a:t>
                      </a:r>
                      <a:r>
                        <a:rPr lang="ko-KR" altLang="en-US" sz="1000" spc="-100" dirty="0">
                          <a:latin typeface="+mn-ea"/>
                        </a:rPr>
                        <a:t>학부모 대상으로 문자를 통해 입학 절차 안내가 이루어집니다</a:t>
                      </a:r>
                      <a:r>
                        <a:rPr lang="en-US" altLang="ko-KR" sz="1000" spc="-100" dirty="0">
                          <a:latin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733219"/>
                  </a:ext>
                </a:extLst>
              </a:tr>
              <a:tr h="1309428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b="1" spc="-100" dirty="0">
                          <a:latin typeface="+mn-ea"/>
                        </a:rPr>
                        <a:t>2) </a:t>
                      </a:r>
                      <a:r>
                        <a:rPr lang="ko-KR" altLang="en-US" sz="1050" b="1" spc="-100" dirty="0">
                          <a:latin typeface="+mn-ea"/>
                        </a:rPr>
                        <a:t>성적표 제출</a:t>
                      </a:r>
                      <a:endParaRPr lang="en-US" altLang="ko-KR" sz="105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 </a:t>
                      </a:r>
                      <a:r>
                        <a:rPr lang="ko-KR" altLang="en-US" sz="1000" spc="-100" dirty="0">
                          <a:latin typeface="+mn-ea"/>
                        </a:rPr>
                        <a:t>원서접수 후</a:t>
                      </a:r>
                      <a:r>
                        <a:rPr lang="en-US" altLang="ko-KR" sz="1000" spc="-100" dirty="0">
                          <a:latin typeface="+mn-ea"/>
                        </a:rPr>
                        <a:t>, 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성적표 제출하기 버튼 클릭 </a:t>
                      </a: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&gt; 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러셀 강남 </a:t>
                      </a:r>
                      <a:r>
                        <a:rPr lang="ko-KR" altLang="en-US" sz="1000" spc="-100" dirty="0" err="1">
                          <a:solidFill>
                            <a:srgbClr val="0000FF"/>
                          </a:solidFill>
                          <a:latin typeface="+mn-ea"/>
                        </a:rPr>
                        <a:t>입학처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1000" spc="-100" dirty="0" err="1">
                          <a:solidFill>
                            <a:srgbClr val="0000FF"/>
                          </a:solidFill>
                          <a:latin typeface="+mn-ea"/>
                        </a:rPr>
                        <a:t>플친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 추가 </a:t>
                      </a: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&gt; 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상담원 채팅 </a:t>
                      </a: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&gt; 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성적표 이미지 파일을 전송해주시기 바랍니다</a:t>
                      </a: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 </a:t>
                      </a:r>
                      <a:r>
                        <a:rPr lang="ko-KR" altLang="en-US" sz="1000" spc="-100" dirty="0">
                          <a:latin typeface="+mn-ea"/>
                        </a:rPr>
                        <a:t>문서 번호가 작성된 성적증명서 제출은 필수이며</a:t>
                      </a:r>
                      <a:r>
                        <a:rPr lang="en-US" altLang="ko-KR" sz="1000" spc="-100" dirty="0">
                          <a:latin typeface="+mn-ea"/>
                        </a:rPr>
                        <a:t>, </a:t>
                      </a:r>
                      <a:r>
                        <a:rPr lang="ko-KR" altLang="en-US" sz="1000" spc="-100" dirty="0">
                          <a:latin typeface="+mn-ea"/>
                        </a:rPr>
                        <a:t>위조한 성적증명서로 판명될 경우 수강료 납부 및 퇴원 절차를 진행합니다</a:t>
                      </a:r>
                      <a:r>
                        <a:rPr lang="en-US" altLang="ko-KR" sz="1000" spc="-100" dirty="0">
                          <a:latin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※ </a:t>
                      </a:r>
                      <a:r>
                        <a:rPr lang="ko-KR" altLang="en-US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성적표 미 제출 시 그린 전형으로 배정됩니다</a:t>
                      </a:r>
                      <a:r>
                        <a:rPr lang="en-US" altLang="ko-KR" sz="1000" spc="-100" dirty="0">
                          <a:solidFill>
                            <a:srgbClr val="0000FF"/>
                          </a:solidFill>
                          <a:latin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787172"/>
                  </a:ext>
                </a:extLst>
              </a:tr>
              <a:tr h="902023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b="1" spc="-100" dirty="0">
                          <a:latin typeface="+mn-ea"/>
                        </a:rPr>
                        <a:t>3) </a:t>
                      </a:r>
                      <a:r>
                        <a:rPr lang="ko-KR" altLang="en-US" sz="1050" b="1" spc="-100" dirty="0">
                          <a:latin typeface="+mn-ea"/>
                        </a:rPr>
                        <a:t>강의 선택 및 결제</a:t>
                      </a:r>
                      <a:endParaRPr lang="en-US" altLang="ko-KR" sz="105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</a:t>
                      </a:r>
                      <a:r>
                        <a:rPr lang="ko-KR" altLang="en-US" sz="1000" spc="-100" dirty="0">
                          <a:latin typeface="+mn-ea"/>
                        </a:rPr>
                        <a:t>  성적표 제출 후 반편성이 완료되면</a:t>
                      </a:r>
                      <a:r>
                        <a:rPr lang="en-US" altLang="ko-KR" sz="1000" spc="-100" dirty="0">
                          <a:latin typeface="+mn-ea"/>
                        </a:rPr>
                        <a:t>, </a:t>
                      </a:r>
                      <a:r>
                        <a:rPr lang="ko-KR" altLang="en-US" sz="1000" spc="-100" dirty="0">
                          <a:latin typeface="+mn-ea"/>
                        </a:rPr>
                        <a:t>강의 필수 수강 조건에 해당 하는 경우 강의를 등록합니다</a:t>
                      </a:r>
                      <a:r>
                        <a:rPr lang="en-US" altLang="ko-KR" sz="1000" spc="-100" dirty="0">
                          <a:latin typeface="+mn-ea"/>
                        </a:rPr>
                        <a:t>.(</a:t>
                      </a:r>
                      <a:r>
                        <a:rPr lang="ko-KR" altLang="en-US" sz="1000" spc="-100" dirty="0">
                          <a:latin typeface="+mn-ea"/>
                        </a:rPr>
                        <a:t>필수 수강 </a:t>
                      </a:r>
                      <a:r>
                        <a:rPr lang="ko-KR" altLang="en-US" sz="1000" spc="-100" dirty="0" err="1">
                          <a:latin typeface="+mn-ea"/>
                        </a:rPr>
                        <a:t>시수</a:t>
                      </a:r>
                      <a:r>
                        <a:rPr lang="ko-KR" altLang="en-US" sz="1000" spc="-100" dirty="0">
                          <a:latin typeface="+mn-ea"/>
                        </a:rPr>
                        <a:t> </a:t>
                      </a:r>
                      <a:r>
                        <a:rPr lang="ko-KR" altLang="en-US" sz="1000" spc="-100" dirty="0" err="1">
                          <a:latin typeface="+mn-ea"/>
                        </a:rPr>
                        <a:t>미충족</a:t>
                      </a:r>
                      <a:r>
                        <a:rPr lang="ko-KR" altLang="en-US" sz="1000" spc="-100" dirty="0">
                          <a:latin typeface="+mn-ea"/>
                        </a:rPr>
                        <a:t> 시 입학 불가</a:t>
                      </a:r>
                      <a:r>
                        <a:rPr lang="en-US" altLang="ko-KR" sz="1000" spc="-100" dirty="0">
                          <a:latin typeface="+mn-ea"/>
                        </a:rPr>
                        <a:t>)</a:t>
                      </a:r>
                      <a:endParaRPr lang="en-US" altLang="ko-KR" sz="100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 </a:t>
                      </a:r>
                      <a:r>
                        <a:rPr lang="ko-KR" altLang="en-US" sz="1000" spc="-100" dirty="0">
                          <a:latin typeface="+mn-ea"/>
                        </a:rPr>
                        <a:t>시간표 페이지에서 강의 선택 후 온라인 결제해주시면 됩니다</a:t>
                      </a:r>
                      <a:r>
                        <a:rPr lang="en-US" altLang="ko-KR" sz="1000" spc="-100" dirty="0">
                          <a:latin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94164"/>
                  </a:ext>
                </a:extLst>
              </a:tr>
              <a:tr h="846496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b="1" spc="-100" dirty="0">
                          <a:latin typeface="+mn-ea"/>
                        </a:rPr>
                        <a:t>4) </a:t>
                      </a:r>
                      <a:r>
                        <a:rPr lang="ko-KR" altLang="en-US" sz="1050" b="1" spc="-100" dirty="0">
                          <a:latin typeface="+mn-ea"/>
                        </a:rPr>
                        <a:t>최종등록</a:t>
                      </a:r>
                      <a:endParaRPr lang="en-US" altLang="ko-KR" sz="1050" b="1" spc="-100" dirty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00" dirty="0">
                          <a:latin typeface="+mn-ea"/>
                        </a:rPr>
                        <a:t>※  </a:t>
                      </a:r>
                      <a:r>
                        <a:rPr lang="ko-KR" altLang="en-US" sz="1000" spc="-100" dirty="0">
                          <a:latin typeface="+mn-ea"/>
                        </a:rPr>
                        <a:t>강의 등록이 완료되면 자습관 최종등록 안내 드립니다</a:t>
                      </a:r>
                      <a:r>
                        <a:rPr lang="en-US" altLang="ko-KR" sz="1000" spc="-100" dirty="0">
                          <a:latin typeface="+mn-ea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37380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B5651D-D762-47F6-9DC7-FAFC6BED0BBE}"/>
              </a:ext>
            </a:extLst>
          </p:cNvPr>
          <p:cNvSpPr/>
          <p:nvPr/>
        </p:nvSpPr>
        <p:spPr bwMode="auto">
          <a:xfrm>
            <a:off x="1492754" y="2320330"/>
            <a:ext cx="953542" cy="228322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8588A3-A917-49A5-BA26-FE77EBE84653}"/>
              </a:ext>
            </a:extLst>
          </p:cNvPr>
          <p:cNvSpPr/>
          <p:nvPr/>
        </p:nvSpPr>
        <p:spPr bwMode="auto">
          <a:xfrm>
            <a:off x="1580676" y="3010017"/>
            <a:ext cx="913028" cy="228322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제출하기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730977"/>
              </p:ext>
            </p:extLst>
          </p:nvPr>
        </p:nvGraphicFramePr>
        <p:xfrm>
          <a:off x="8104412" y="211913"/>
          <a:ext cx="1800000" cy="3075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탭 내용과 동일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(3-4p)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상세내용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탭 내용과 동일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.‘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알럿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전달 예정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865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 아래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연결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http://pf.kakao.com/_hKnRb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44477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05A7AE-C205-4666-B59B-3CAC7146A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66614"/>
              </p:ext>
            </p:extLst>
          </p:nvPr>
        </p:nvGraphicFramePr>
        <p:xfrm>
          <a:off x="73884" y="421300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강남 모집요강 및 </a:t>
                      </a:r>
                      <a:r>
                        <a:rPr lang="ko-KR" altLang="en-US" sz="1000" b="1" spc="-10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453AA97-782E-4398-8293-97D222B71415}"/>
              </a:ext>
            </a:extLst>
          </p:cNvPr>
          <p:cNvSpPr txBox="1"/>
          <p:nvPr/>
        </p:nvSpPr>
        <p:spPr>
          <a:xfrm>
            <a:off x="720077" y="1214539"/>
            <a:ext cx="662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 강남</a:t>
            </a:r>
            <a:r>
              <a:rPr lang="en-US" altLang="ko-KR" sz="1800" b="1" spc="-150" dirty="0">
                <a:latin typeface="+mn-ea"/>
                <a:ea typeface="+mn-ea"/>
              </a:rPr>
              <a:t> 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  <a:p>
            <a:pPr algn="ctr"/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EE4FC4-3E5A-4A26-A279-281C0F905C16}"/>
              </a:ext>
            </a:extLst>
          </p:cNvPr>
          <p:cNvSpPr/>
          <p:nvPr/>
        </p:nvSpPr>
        <p:spPr>
          <a:xfrm>
            <a:off x="2279457" y="1208761"/>
            <a:ext cx="972000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476C0E-A6CE-4BBC-BBCC-1ABABFE9A0F5}"/>
              </a:ext>
            </a:extLst>
          </p:cNvPr>
          <p:cNvSpPr/>
          <p:nvPr/>
        </p:nvSpPr>
        <p:spPr>
          <a:xfrm>
            <a:off x="2207306" y="11325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F6E933-751C-4EB0-90F7-E8569A570BAB}"/>
              </a:ext>
            </a:extLst>
          </p:cNvPr>
          <p:cNvSpPr/>
          <p:nvPr/>
        </p:nvSpPr>
        <p:spPr>
          <a:xfrm>
            <a:off x="540774" y="170847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5A56BD1-4CC0-420C-8044-C808546CB29E}"/>
              </a:ext>
            </a:extLst>
          </p:cNvPr>
          <p:cNvSpPr/>
          <p:nvPr/>
        </p:nvSpPr>
        <p:spPr>
          <a:xfrm>
            <a:off x="1438652" y="2281345"/>
            <a:ext cx="1138084" cy="3223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BE63AD-8956-4A0E-B13E-6C259AD39A22}"/>
              </a:ext>
            </a:extLst>
          </p:cNvPr>
          <p:cNvSpPr/>
          <p:nvPr/>
        </p:nvSpPr>
        <p:spPr>
          <a:xfrm>
            <a:off x="1366501" y="220514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C762FA-BE43-4EF4-BC53-428C8E912F8D}"/>
              </a:ext>
            </a:extLst>
          </p:cNvPr>
          <p:cNvSpPr/>
          <p:nvPr/>
        </p:nvSpPr>
        <p:spPr>
          <a:xfrm>
            <a:off x="1525828" y="2965357"/>
            <a:ext cx="1050908" cy="3223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4BDF35-95F6-4245-9404-B496B1C6E3B6}"/>
              </a:ext>
            </a:extLst>
          </p:cNvPr>
          <p:cNvSpPr/>
          <p:nvPr/>
        </p:nvSpPr>
        <p:spPr>
          <a:xfrm>
            <a:off x="1453677" y="28891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8686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B01A6F-FC49-4B0A-904A-C15F005C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340" y="620688"/>
            <a:ext cx="3252779" cy="5373216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dirty="0"/>
              <a:t>2025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강남 </a:t>
            </a:r>
            <a:r>
              <a:rPr lang="en-US" altLang="ko-KR" sz="90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572544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내 첫번째로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C99D774-DB2C-48B2-B582-22230800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3" y="404664"/>
            <a:ext cx="3213208" cy="636243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BEA39D-FC55-4BF5-BACD-195C191630D0}"/>
              </a:ext>
            </a:extLst>
          </p:cNvPr>
          <p:cNvSpPr/>
          <p:nvPr/>
        </p:nvSpPr>
        <p:spPr bwMode="auto">
          <a:xfrm>
            <a:off x="343934" y="1117925"/>
            <a:ext cx="3213208" cy="2683935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 강남에서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8CC5BE-0AC2-4D08-93C7-F72DEB643FEF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D235A8-A9FE-40B9-A265-E3F2C6CFE204}"/>
              </a:ext>
            </a:extLst>
          </p:cNvPr>
          <p:cNvSpPr/>
          <p:nvPr/>
        </p:nvSpPr>
        <p:spPr bwMode="auto">
          <a:xfrm>
            <a:off x="4124131" y="3770147"/>
            <a:ext cx="2719836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15552F-305B-4D24-B9C0-2D3818C80863}"/>
              </a:ext>
            </a:extLst>
          </p:cNvPr>
          <p:cNvSpPr/>
          <p:nvPr/>
        </p:nvSpPr>
        <p:spPr>
          <a:xfrm>
            <a:off x="3973191" y="377014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0384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73278"/>
              </p:ext>
            </p:extLst>
          </p:nvPr>
        </p:nvGraphicFramePr>
        <p:xfrm>
          <a:off x="8104412" y="211913"/>
          <a:ext cx="1800000" cy="157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탭 내용과 동일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(3-4p)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https://russelgn.megastudy.net/intro/2024/first/index.asp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421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공지로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EDAAF74-CCD9-408F-B23A-5EAB3568179D}"/>
              </a:ext>
            </a:extLst>
          </p:cNvPr>
          <p:cNvSpPr txBox="1"/>
          <p:nvPr/>
        </p:nvSpPr>
        <p:spPr>
          <a:xfrm>
            <a:off x="703343" y="558649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>
                <a:latin typeface="+mn-ea"/>
                <a:ea typeface="+mn-ea"/>
              </a:rPr>
              <a:t>러셀 강남</a:t>
            </a:r>
            <a:r>
              <a:rPr lang="en-US" altLang="ko-KR" sz="1800" b="1" spc="-150" dirty="0">
                <a:latin typeface="+mn-ea"/>
                <a:ea typeface="+mn-ea"/>
              </a:rPr>
              <a:t> 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</a:t>
            </a:r>
            <a:r>
              <a:rPr lang="ko-KR" altLang="en-US" sz="1800" b="1" spc="-150" dirty="0" err="1">
                <a:solidFill>
                  <a:srgbClr val="0070C0"/>
                </a:solidFill>
                <a:latin typeface="+mn-ea"/>
                <a:ea typeface="+mn-ea"/>
              </a:rPr>
              <a:t>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3FE6FB-AC47-484B-8D99-C9C16CEEBD2A}"/>
              </a:ext>
            </a:extLst>
          </p:cNvPr>
          <p:cNvSpPr/>
          <p:nvPr/>
        </p:nvSpPr>
        <p:spPr bwMode="auto">
          <a:xfrm>
            <a:off x="703344" y="1062405"/>
            <a:ext cx="6624000" cy="237626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추후 공지</a:t>
            </a: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9FAC71-DDD9-48EB-81E1-EA18A188ED85}"/>
              </a:ext>
            </a:extLst>
          </p:cNvPr>
          <p:cNvSpPr/>
          <p:nvPr/>
        </p:nvSpPr>
        <p:spPr>
          <a:xfrm>
            <a:off x="1950541" y="552871"/>
            <a:ext cx="936000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6B4C79-FB53-4E07-9ACD-9F5686FB18E6}"/>
              </a:ext>
            </a:extLst>
          </p:cNvPr>
          <p:cNvSpPr/>
          <p:nvPr/>
        </p:nvSpPr>
        <p:spPr>
          <a:xfrm>
            <a:off x="1878390" y="4766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D77C9D-F642-4D92-B95C-3E99261E962D}"/>
              </a:ext>
            </a:extLst>
          </p:cNvPr>
          <p:cNvSpPr/>
          <p:nvPr/>
        </p:nvSpPr>
        <p:spPr>
          <a:xfrm>
            <a:off x="625186" y="986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921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503258"/>
              </p:ext>
            </p:extLst>
          </p:nvPr>
        </p:nvGraphicFramePr>
        <p:xfrm>
          <a:off x="8104412" y="211913"/>
          <a:ext cx="1800000" cy="3003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강남 내용과 동일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강남학원 재수생 우선선발반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러셀 강남 탭 중 입시결과 내용 동일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클릭 시 데이터 산출 기준 노출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3-1 </a:t>
                      </a:r>
                      <a:r>
                        <a:rPr kumimoji="0" lang="ko-KR" altLang="en-US" sz="9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상세 내용</a:t>
                      </a:r>
                      <a:endParaRPr kumimoji="0" lang="en-US" altLang="ko-KR" sz="900" b="1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러셀 강남학원 자습전용관 합격 결과 기준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(18~23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단과수강생 제외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복수대학 합격자 포함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10592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3DB3918-5620-49EB-A5DA-6F2D7083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085663"/>
            <a:ext cx="6622494" cy="423685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B513DB-84B0-42C9-B269-987E6809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466378"/>
              </p:ext>
            </p:extLst>
          </p:nvPr>
        </p:nvGraphicFramePr>
        <p:xfrm>
          <a:off x="57150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강남 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E041688-5009-4C75-83BF-3C9994B6B801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 강남을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9B7F0F-9460-454F-8C20-E4A914EF2877}"/>
              </a:ext>
            </a:extLst>
          </p:cNvPr>
          <p:cNvSpPr/>
          <p:nvPr/>
        </p:nvSpPr>
        <p:spPr>
          <a:xfrm>
            <a:off x="3512840" y="1299660"/>
            <a:ext cx="936104" cy="4011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1C14CD-B005-4F8F-8093-E307A69DF686}"/>
              </a:ext>
            </a:extLst>
          </p:cNvPr>
          <p:cNvSpPr/>
          <p:nvPr/>
        </p:nvSpPr>
        <p:spPr>
          <a:xfrm>
            <a:off x="3433176" y="11853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2171A2-12B0-4A58-9CAE-B64CE3357EEF}"/>
              </a:ext>
            </a:extLst>
          </p:cNvPr>
          <p:cNvSpPr/>
          <p:nvPr/>
        </p:nvSpPr>
        <p:spPr>
          <a:xfrm>
            <a:off x="625186" y="2009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280468-4D0A-4861-9C96-503EE2915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1" t="31169" r="3646" b="16178"/>
          <a:stretch/>
        </p:blipFill>
        <p:spPr>
          <a:xfrm>
            <a:off x="6412224" y="6371788"/>
            <a:ext cx="3384376" cy="4366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E12300-4CC1-4A3E-831B-7CD1F6D00B03}"/>
              </a:ext>
            </a:extLst>
          </p:cNvPr>
          <p:cNvSpPr/>
          <p:nvPr/>
        </p:nvSpPr>
        <p:spPr>
          <a:xfrm>
            <a:off x="6177136" y="2272758"/>
            <a:ext cx="864096" cy="2201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3EDC25-6198-4766-BCEE-20236954AB0B}"/>
              </a:ext>
            </a:extLst>
          </p:cNvPr>
          <p:cNvSpPr/>
          <p:nvPr/>
        </p:nvSpPr>
        <p:spPr>
          <a:xfrm>
            <a:off x="6953913" y="21689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439F2D-C780-406E-B311-F8E969CFE8EB}"/>
              </a:ext>
            </a:extLst>
          </p:cNvPr>
          <p:cNvSpPr/>
          <p:nvPr/>
        </p:nvSpPr>
        <p:spPr>
          <a:xfrm>
            <a:off x="6099545" y="6371788"/>
            <a:ext cx="460971" cy="146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3-1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6984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9239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강남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867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강남 학원 합격생 후기로만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0BFE3E6E-A92E-474E-BEE4-5AF934866BB7}"/>
              </a:ext>
            </a:extLst>
          </p:cNvPr>
          <p:cNvSpPr/>
          <p:nvPr/>
        </p:nvSpPr>
        <p:spPr>
          <a:xfrm>
            <a:off x="776858" y="1230165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EA8CFD3-F26E-4FA6-A1FA-6DA247F7249C}"/>
              </a:ext>
            </a:extLst>
          </p:cNvPr>
          <p:cNvSpPr/>
          <p:nvPr/>
        </p:nvSpPr>
        <p:spPr>
          <a:xfrm>
            <a:off x="778507" y="131014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2BD5589-130E-4EF2-92DE-A670AFEB6B84}"/>
              </a:ext>
            </a:extLst>
          </p:cNvPr>
          <p:cNvGrpSpPr/>
          <p:nvPr/>
        </p:nvGrpSpPr>
        <p:grpSpPr>
          <a:xfrm>
            <a:off x="1784189" y="1704010"/>
            <a:ext cx="1268862" cy="437877"/>
            <a:chOff x="1673192" y="1029594"/>
            <a:chExt cx="1268862" cy="43787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B7E710F-FCB8-46CF-86AF-8878B2C4DBB3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298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AF1AC47-4445-4461-A580-4ADFBF16BB79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93.3%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1591CCC-70E9-40C3-AC7A-A3CF7A608973}"/>
              </a:ext>
            </a:extLst>
          </p:cNvPr>
          <p:cNvSpPr/>
          <p:nvPr/>
        </p:nvSpPr>
        <p:spPr>
          <a:xfrm>
            <a:off x="4117971" y="1230165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19D500-1D06-4B9D-9F36-3FA0D161365E}"/>
              </a:ext>
            </a:extLst>
          </p:cNvPr>
          <p:cNvSpPr/>
          <p:nvPr/>
        </p:nvSpPr>
        <p:spPr>
          <a:xfrm>
            <a:off x="4132760" y="2245303"/>
            <a:ext cx="3268736" cy="2308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러셀에서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좋았던 점은 모의고사 이후 총평 적는 것입니다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4F8A118-200E-4B42-880C-6763C07A6183}"/>
              </a:ext>
            </a:extLst>
          </p:cNvPr>
          <p:cNvSpPr/>
          <p:nvPr/>
        </p:nvSpPr>
        <p:spPr>
          <a:xfrm>
            <a:off x="4119620" y="131014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경희대학교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정연욱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24C803-BA57-4266-A27E-4B1779D8BCE4}"/>
              </a:ext>
            </a:extLst>
          </p:cNvPr>
          <p:cNvSpPr/>
          <p:nvPr/>
        </p:nvSpPr>
        <p:spPr>
          <a:xfrm>
            <a:off x="4127060" y="2629446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모의고사를 풀고 난 직후 다시 그때 상황을 복기해서 나의 약점이나 부족했던 부분들을 찾아내는 게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학습 방향성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을 정하는 데에 큰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952127D-3512-4524-BC75-9BE4C9E560E1}"/>
              </a:ext>
            </a:extLst>
          </p:cNvPr>
          <p:cNvGrpSpPr/>
          <p:nvPr/>
        </p:nvGrpSpPr>
        <p:grpSpPr>
          <a:xfrm>
            <a:off x="5125302" y="1704010"/>
            <a:ext cx="1268862" cy="437877"/>
            <a:chOff x="1673192" y="1029594"/>
            <a:chExt cx="1268862" cy="437877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A9BD470-8579-4492-9222-4E219A0D86EA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3E20764-A963-430B-9C11-2E369C25FBE7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72.9%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911E876-C31E-42B1-BC9D-0D166D9444B0}"/>
              </a:ext>
            </a:extLst>
          </p:cNvPr>
          <p:cNvSpPr/>
          <p:nvPr/>
        </p:nvSpPr>
        <p:spPr>
          <a:xfrm>
            <a:off x="776858" y="3333043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DF1F50-BCAF-4F5E-8FC6-55AC852A8650}"/>
              </a:ext>
            </a:extLst>
          </p:cNvPr>
          <p:cNvSpPr/>
          <p:nvPr/>
        </p:nvSpPr>
        <p:spPr>
          <a:xfrm>
            <a:off x="791647" y="4316623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항시 바자관 내에 조교 선생님들이 관리 감독을 해 주시기에 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딴짓을 하는 학생들이 거의 없었습니다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1914FD-4E76-4B92-A192-C1ABE18E56AA}"/>
              </a:ext>
            </a:extLst>
          </p:cNvPr>
          <p:cNvSpPr/>
          <p:nvPr/>
        </p:nvSpPr>
        <p:spPr>
          <a:xfrm>
            <a:off x="778507" y="3413020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한양대학교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(ERICA)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김상훈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AA1551-E04E-42F0-9013-3002BF36BCC6}"/>
              </a:ext>
            </a:extLst>
          </p:cNvPr>
          <p:cNvSpPr/>
          <p:nvPr/>
        </p:nvSpPr>
        <p:spPr>
          <a:xfrm>
            <a:off x="785947" y="4732324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 넓은 책상과 책장 그리고 낡은 곳이 없는 깨끗한 인테리어가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마지막으로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표준시간표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 있어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리듬에 맞춰 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할 수 있었던 것 또한 장점이라고 생각합니다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5CDC21D-D372-462B-892E-9ABC17A2F0D5}"/>
              </a:ext>
            </a:extLst>
          </p:cNvPr>
          <p:cNvGrpSpPr/>
          <p:nvPr/>
        </p:nvGrpSpPr>
        <p:grpSpPr>
          <a:xfrm>
            <a:off x="1784189" y="3806888"/>
            <a:ext cx="1268862" cy="437877"/>
            <a:chOff x="1673192" y="1029594"/>
            <a:chExt cx="1268862" cy="437877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4442874-F0C1-427A-BB42-3C176D94D257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230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6CE8F4-875C-40E9-8DF5-0780D8B67D77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622F42F-245D-4E50-A547-F6265E0CB0AD}"/>
              </a:ext>
            </a:extLst>
          </p:cNvPr>
          <p:cNvSpPr/>
          <p:nvPr/>
        </p:nvSpPr>
        <p:spPr>
          <a:xfrm>
            <a:off x="4117971" y="3333043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854291-86B2-40BD-A8FC-69989C6BBE3B}"/>
              </a:ext>
            </a:extLst>
          </p:cNvPr>
          <p:cNvSpPr/>
          <p:nvPr/>
        </p:nvSpPr>
        <p:spPr>
          <a:xfrm>
            <a:off x="4132760" y="4316623"/>
            <a:ext cx="3268736" cy="2308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러셀의 장점은 학생을 최우선으로 고려한다는 점입니다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60758A9-CF6B-4A20-A9A5-2364B92556E1}"/>
              </a:ext>
            </a:extLst>
          </p:cNvPr>
          <p:cNvSpPr/>
          <p:nvPr/>
        </p:nvSpPr>
        <p:spPr>
          <a:xfrm>
            <a:off x="4119620" y="3413020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조선대학교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김한수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7E63BE-82DE-4598-BB35-F114CFBA1966}"/>
              </a:ext>
            </a:extLst>
          </p:cNvPr>
          <p:cNvSpPr/>
          <p:nvPr/>
        </p:nvSpPr>
        <p:spPr>
          <a:xfrm>
            <a:off x="4127060" y="4732324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시간표의 구성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 자리의 배치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 조성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등 사소할 수 있는 부분까지도 학생들을 고려해서 짜였다는 점이 다른 학원과 대비되는 가장 큰 장점인 것 같습니다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CC24600-FCA5-43DA-931E-D201CBDE671F}"/>
              </a:ext>
            </a:extLst>
          </p:cNvPr>
          <p:cNvGrpSpPr/>
          <p:nvPr/>
        </p:nvGrpSpPr>
        <p:grpSpPr>
          <a:xfrm>
            <a:off x="5125302" y="3806888"/>
            <a:ext cx="1268862" cy="437877"/>
            <a:chOff x="1673192" y="1029594"/>
            <a:chExt cx="1268862" cy="437877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31A0711-DB02-4307-B0BA-AE97E934C3EC}"/>
                </a:ext>
              </a:extLst>
            </p:cNvPr>
            <p:cNvSpPr/>
            <p:nvPr/>
          </p:nvSpPr>
          <p:spPr>
            <a:xfrm>
              <a:off x="1673192" y="1029594"/>
              <a:ext cx="1108331" cy="4378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269.5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5FE2F87-FD09-4DC1-A4F8-E258E06484C5}"/>
                </a:ext>
              </a:extLst>
            </p:cNvPr>
            <p:cNvSpPr/>
            <p:nvPr/>
          </p:nvSpPr>
          <p:spPr bwMode="auto">
            <a:xfrm>
              <a:off x="265405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2671483-F851-440B-87A4-1944608556A7}"/>
              </a:ext>
            </a:extLst>
          </p:cNvPr>
          <p:cNvSpPr/>
          <p:nvPr/>
        </p:nvSpPr>
        <p:spPr>
          <a:xfrm>
            <a:off x="560512" y="1091925"/>
            <a:ext cx="7200800" cy="46741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6510427-4E01-47E7-9602-5013B8B283E4}"/>
              </a:ext>
            </a:extLst>
          </p:cNvPr>
          <p:cNvSpPr/>
          <p:nvPr/>
        </p:nvSpPr>
        <p:spPr>
          <a:xfrm>
            <a:off x="480848" y="10157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F4E380C-9EB3-4BDC-BA7C-33FD98D04C29}"/>
              </a:ext>
            </a:extLst>
          </p:cNvPr>
          <p:cNvSpPr/>
          <p:nvPr/>
        </p:nvSpPr>
        <p:spPr>
          <a:xfrm>
            <a:off x="791647" y="2245303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학원에 공부를 잘하고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하는 친구들이 많아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면학분위기가 잘 조성되어 있어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B7C3411-4B86-46A9-820F-14054F1FCE83}"/>
              </a:ext>
            </a:extLst>
          </p:cNvPr>
          <p:cNvSpPr/>
          <p:nvPr/>
        </p:nvSpPr>
        <p:spPr>
          <a:xfrm>
            <a:off x="785947" y="2629446"/>
            <a:ext cx="3274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주변 학생들이 열심히 공부하니 자극도 받고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생활패턴을 보고 배울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시간표에 맞춰서 생활할 수 있게 지도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해주는 것이 가장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F7A53D2-1222-416C-84AD-885AE7E1025D}"/>
              </a:ext>
            </a:extLst>
          </p:cNvPr>
          <p:cNvSpPr txBox="1"/>
          <p:nvPr/>
        </p:nvSpPr>
        <p:spPr>
          <a:xfrm>
            <a:off x="776857" y="5393110"/>
            <a:ext cx="6624637" cy="2077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700" spc="-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en-US" altLang="ko-KR" dirty="0"/>
              <a:t> ※ </a:t>
            </a:r>
            <a:r>
              <a:rPr lang="ko-KR" altLang="en-US" dirty="0"/>
              <a:t>백분위 성적 기준 </a:t>
            </a:r>
            <a:r>
              <a:rPr lang="en-US" altLang="ko-KR" dirty="0"/>
              <a:t>: </a:t>
            </a:r>
            <a:r>
              <a:rPr lang="ko-KR" altLang="en-US" dirty="0"/>
              <a:t>국어</a:t>
            </a:r>
            <a:r>
              <a:rPr lang="en-US" altLang="ko-KR" dirty="0"/>
              <a:t>, </a:t>
            </a:r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탐구평균 성적 합계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12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79973"/>
              </p:ext>
            </p:extLst>
          </p:nvPr>
        </p:nvGraphicFramePr>
        <p:xfrm>
          <a:off x="8112801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6A397BF-484A-44D4-8911-ED297A800050}"/>
              </a:ext>
            </a:extLst>
          </p:cNvPr>
          <p:cNvSpPr txBox="1"/>
          <p:nvPr/>
        </p:nvSpPr>
        <p:spPr>
          <a:xfrm>
            <a:off x="780494" y="1748320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강남에서 최상위권 </a:t>
            </a:r>
            <a:r>
              <a:rPr lang="ko-KR" altLang="en-US" sz="1600" b="1" spc="-100" dirty="0" err="1">
                <a:latin typeface="+mn-ea"/>
                <a:ea typeface="+mn-ea"/>
              </a:rPr>
              <a:t>대입성공이</a:t>
            </a:r>
            <a:r>
              <a:rPr lang="en-US" altLang="ko-KR" sz="1600" b="1" spc="-100" dirty="0">
                <a:latin typeface="+mn-ea"/>
                <a:ea typeface="+mn-ea"/>
              </a:rPr>
              <a:t> </a:t>
            </a:r>
            <a:r>
              <a:rPr lang="ko-KR" altLang="en-US" sz="1600" b="1" spc="-100" dirty="0">
                <a:latin typeface="+mn-ea"/>
                <a:ea typeface="+mn-ea"/>
              </a:rPr>
              <a:t>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강남만의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4D7D54-F93F-469F-AFBD-05A910147515}"/>
              </a:ext>
            </a:extLst>
          </p:cNvPr>
          <p:cNvSpPr/>
          <p:nvPr/>
        </p:nvSpPr>
        <p:spPr bwMode="auto">
          <a:xfrm>
            <a:off x="2652812" y="2964292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5">
            <a:extLst>
              <a:ext uri="{FF2B5EF4-FFF2-40B4-BE49-F238E27FC236}">
                <a16:creationId xmlns:a16="http://schemas.microsoft.com/office/drawing/2014/main" id="{1794D062-CDB2-469F-B273-1908EDC4B589}"/>
              </a:ext>
            </a:extLst>
          </p:cNvPr>
          <p:cNvSpPr/>
          <p:nvPr/>
        </p:nvSpPr>
        <p:spPr bwMode="auto">
          <a:xfrm>
            <a:off x="3192019" y="2656272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2">
            <a:extLst>
              <a:ext uri="{FF2B5EF4-FFF2-40B4-BE49-F238E27FC236}">
                <a16:creationId xmlns:a16="http://schemas.microsoft.com/office/drawing/2014/main" id="{185E1949-1A5A-4F59-9B89-E11634B2DCE9}"/>
              </a:ext>
            </a:extLst>
          </p:cNvPr>
          <p:cNvSpPr/>
          <p:nvPr/>
        </p:nvSpPr>
        <p:spPr bwMode="auto">
          <a:xfrm>
            <a:off x="1573425" y="3864292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모서리가 둥근 직사각형 33">
            <a:extLst>
              <a:ext uri="{FF2B5EF4-FFF2-40B4-BE49-F238E27FC236}">
                <a16:creationId xmlns:a16="http://schemas.microsoft.com/office/drawing/2014/main" id="{BBB98691-7980-453E-8483-60E1B97807D9}"/>
              </a:ext>
            </a:extLst>
          </p:cNvPr>
          <p:cNvSpPr/>
          <p:nvPr/>
        </p:nvSpPr>
        <p:spPr bwMode="auto">
          <a:xfrm>
            <a:off x="4812199" y="3864292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34">
            <a:extLst>
              <a:ext uri="{FF2B5EF4-FFF2-40B4-BE49-F238E27FC236}">
                <a16:creationId xmlns:a16="http://schemas.microsoft.com/office/drawing/2014/main" id="{5DF083EE-C470-43C9-835A-2A4BE4F9AF94}"/>
              </a:ext>
            </a:extLst>
          </p:cNvPr>
          <p:cNvSpPr/>
          <p:nvPr/>
        </p:nvSpPr>
        <p:spPr bwMode="auto">
          <a:xfrm>
            <a:off x="2148324" y="5124532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35">
            <a:extLst>
              <a:ext uri="{FF2B5EF4-FFF2-40B4-BE49-F238E27FC236}">
                <a16:creationId xmlns:a16="http://schemas.microsoft.com/office/drawing/2014/main" id="{4D4699D1-66E0-4D40-A689-60733DF6AB0E}"/>
              </a:ext>
            </a:extLst>
          </p:cNvPr>
          <p:cNvSpPr/>
          <p:nvPr/>
        </p:nvSpPr>
        <p:spPr bwMode="auto">
          <a:xfrm>
            <a:off x="4240968" y="5124532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C5ED26-3BEB-464E-B2BC-614697806300}"/>
              </a:ext>
            </a:extLst>
          </p:cNvPr>
          <p:cNvSpPr/>
          <p:nvPr/>
        </p:nvSpPr>
        <p:spPr>
          <a:xfrm>
            <a:off x="3371839" y="4191285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D3B6E9-6A7C-40B5-9F39-26BFB3C788F5}"/>
              </a:ext>
            </a:extLst>
          </p:cNvPr>
          <p:cNvSpPr txBox="1"/>
          <p:nvPr/>
        </p:nvSpPr>
        <p:spPr>
          <a:xfrm>
            <a:off x="3341272" y="2970586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8EA10B-268B-4C18-8D92-84E17FE9E240}"/>
              </a:ext>
            </a:extLst>
          </p:cNvPr>
          <p:cNvSpPr txBox="1"/>
          <p:nvPr/>
        </p:nvSpPr>
        <p:spPr>
          <a:xfrm>
            <a:off x="3201264" y="265739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649D87-F8F4-4912-B1C0-E33F4C635C3C}"/>
              </a:ext>
            </a:extLst>
          </p:cNvPr>
          <p:cNvSpPr txBox="1"/>
          <p:nvPr/>
        </p:nvSpPr>
        <p:spPr>
          <a:xfrm>
            <a:off x="4960962" y="4180295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9A602-ADE2-44D8-8A71-480047CC76C1}"/>
              </a:ext>
            </a:extLst>
          </p:cNvPr>
          <p:cNvSpPr txBox="1"/>
          <p:nvPr/>
        </p:nvSpPr>
        <p:spPr>
          <a:xfrm>
            <a:off x="4820955" y="38671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024B42-D3D8-4F4A-9580-F9FD389FBC94}"/>
              </a:ext>
            </a:extLst>
          </p:cNvPr>
          <p:cNvSpPr txBox="1"/>
          <p:nvPr/>
        </p:nvSpPr>
        <p:spPr>
          <a:xfrm>
            <a:off x="4376936" y="544522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1F8CC3-86BC-4D3F-A77E-1BF3A14EE51C}"/>
              </a:ext>
            </a:extLst>
          </p:cNvPr>
          <p:cNvSpPr txBox="1"/>
          <p:nvPr/>
        </p:nvSpPr>
        <p:spPr>
          <a:xfrm>
            <a:off x="4236929" y="513203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4071E0-A9A1-4566-A898-036D310E2610}"/>
              </a:ext>
            </a:extLst>
          </p:cNvPr>
          <p:cNvSpPr txBox="1"/>
          <p:nvPr/>
        </p:nvSpPr>
        <p:spPr>
          <a:xfrm>
            <a:off x="2288931" y="5445224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39588F-47E8-47A6-B515-7FD1C4F58765}"/>
              </a:ext>
            </a:extLst>
          </p:cNvPr>
          <p:cNvSpPr txBox="1"/>
          <p:nvPr/>
        </p:nvSpPr>
        <p:spPr>
          <a:xfrm>
            <a:off x="2148924" y="513203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605EDD-D39F-4B72-8DAF-898EE718164D}"/>
              </a:ext>
            </a:extLst>
          </p:cNvPr>
          <p:cNvSpPr txBox="1"/>
          <p:nvPr/>
        </p:nvSpPr>
        <p:spPr>
          <a:xfrm>
            <a:off x="1712081" y="4183772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14AA2A-8BE4-49C3-B2ED-ECEEEA0E4DDA}"/>
              </a:ext>
            </a:extLst>
          </p:cNvPr>
          <p:cNvSpPr txBox="1"/>
          <p:nvPr/>
        </p:nvSpPr>
        <p:spPr>
          <a:xfrm>
            <a:off x="1572074" y="38705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293A339-6682-4258-A0CD-C86BBAAA1F59}"/>
              </a:ext>
            </a:extLst>
          </p:cNvPr>
          <p:cNvSpPr/>
          <p:nvPr/>
        </p:nvSpPr>
        <p:spPr>
          <a:xfrm>
            <a:off x="2013696" y="1789345"/>
            <a:ext cx="864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D0F64DA-E1AC-4794-9473-1D339C351E79}"/>
              </a:ext>
            </a:extLst>
          </p:cNvPr>
          <p:cNvSpPr/>
          <p:nvPr/>
        </p:nvSpPr>
        <p:spPr>
          <a:xfrm>
            <a:off x="1941545" y="169028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3D6C98-76F3-4AAF-A7E4-14B07BE9A3A2}"/>
              </a:ext>
            </a:extLst>
          </p:cNvPr>
          <p:cNvSpPr/>
          <p:nvPr/>
        </p:nvSpPr>
        <p:spPr>
          <a:xfrm>
            <a:off x="1942901" y="2043051"/>
            <a:ext cx="864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1605C5-7F81-4081-A2A6-EAD89F635867}"/>
              </a:ext>
            </a:extLst>
          </p:cNvPr>
          <p:cNvSpPr/>
          <p:nvPr/>
        </p:nvSpPr>
        <p:spPr>
          <a:xfrm>
            <a:off x="1870750" y="19439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3A47ABB8-C92B-453E-A49F-0DD50BAF1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011693"/>
              </p:ext>
            </p:extLst>
          </p:nvPr>
        </p:nvGraphicFramePr>
        <p:xfrm>
          <a:off x="132794" y="953364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강남 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14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4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2025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강남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2283"/>
              </p:ext>
            </p:extLst>
          </p:nvPr>
        </p:nvGraphicFramePr>
        <p:xfrm>
          <a:off x="8104412" y="211913"/>
          <a:ext cx="1800000" cy="1820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선발반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대입 성공의 경쟁력 재수생 맞춤 시스템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면학분위기로 소문난 </a:t>
                      </a: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바른공부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자습 전용관 내용과 동일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https://russelgn.megastudy.net/intro/2024/first/index.asp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05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개의 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9~12p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A961C3-E9FA-438B-AA24-B7F9EF3812D5}"/>
              </a:ext>
            </a:extLst>
          </p:cNvPr>
          <p:cNvSpPr/>
          <p:nvPr/>
        </p:nvSpPr>
        <p:spPr>
          <a:xfrm>
            <a:off x="920552" y="2276872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D70C51-106D-4C25-AB9F-13FEC914FD8F}"/>
              </a:ext>
            </a:extLst>
          </p:cNvPr>
          <p:cNvSpPr txBox="1"/>
          <p:nvPr/>
        </p:nvSpPr>
        <p:spPr>
          <a:xfrm>
            <a:off x="920552" y="853589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EEB9A1-46C4-4A6E-8B45-AAF63A42747F}"/>
              </a:ext>
            </a:extLst>
          </p:cNvPr>
          <p:cNvSpPr txBox="1"/>
          <p:nvPr/>
        </p:nvSpPr>
        <p:spPr>
          <a:xfrm>
            <a:off x="1136254" y="868978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501F326-9E5E-437B-BCA4-E1C8965C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288441"/>
              </p:ext>
            </p:extLst>
          </p:nvPr>
        </p:nvGraphicFramePr>
        <p:xfrm>
          <a:off x="914745" y="1748910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C375FF-5351-4FD7-B70C-7802575484C4}"/>
              </a:ext>
            </a:extLst>
          </p:cNvPr>
          <p:cNvSpPr/>
          <p:nvPr/>
        </p:nvSpPr>
        <p:spPr>
          <a:xfrm>
            <a:off x="914744" y="1733521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C037E2-20E1-4807-8897-82BCB42AAF7E}"/>
              </a:ext>
            </a:extLst>
          </p:cNvPr>
          <p:cNvSpPr/>
          <p:nvPr/>
        </p:nvSpPr>
        <p:spPr>
          <a:xfrm>
            <a:off x="842593" y="165732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C338CD-17C4-464A-84E4-C0C3796F4282}"/>
              </a:ext>
            </a:extLst>
          </p:cNvPr>
          <p:cNvSpPr/>
          <p:nvPr/>
        </p:nvSpPr>
        <p:spPr>
          <a:xfrm>
            <a:off x="842593" y="222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1918988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93888</TotalTime>
  <Words>6597</Words>
  <Application>Microsoft Office PowerPoint</Application>
  <PresentationFormat>A4 용지(210x297mm)</PresentationFormat>
  <Paragraphs>1509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40</vt:i4>
      </vt:variant>
    </vt:vector>
  </HeadingPairs>
  <TitlesOfParts>
    <vt:vector size="62" baseType="lpstr"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PowerPoint 프레젠테이션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PC)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  <vt:lpstr>2025 N수 정규반(강남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15187</cp:revision>
  <cp:lastPrinted>2021-11-15T10:46:54Z</cp:lastPrinted>
  <dcterms:created xsi:type="dcterms:W3CDTF">2010-04-05T09:26:10Z</dcterms:created>
  <dcterms:modified xsi:type="dcterms:W3CDTF">2023-11-23T08:18:35Z</dcterms:modified>
</cp:coreProperties>
</file>